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3"/>
  </p:notesMasterIdLst>
  <p:handoutMasterIdLst>
    <p:handoutMasterId r:id="rId14"/>
  </p:handoutMasterIdLst>
  <p:sldIdLst>
    <p:sldId id="422" r:id="rId3"/>
    <p:sldId id="423" r:id="rId4"/>
    <p:sldId id="268" r:id="rId5"/>
    <p:sldId id="359" r:id="rId6"/>
    <p:sldId id="425" r:id="rId7"/>
    <p:sldId id="350" r:id="rId8"/>
    <p:sldId id="406" r:id="rId9"/>
    <p:sldId id="407" r:id="rId10"/>
    <p:sldId id="413" r:id="rId11"/>
    <p:sldId id="426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35" autoAdjust="0"/>
    <p:restoredTop sz="96043" autoAdjust="0"/>
  </p:normalViewPr>
  <p:slideViewPr>
    <p:cSldViewPr snapToGrid="0">
      <p:cViewPr>
        <p:scale>
          <a:sx n="72" d="100"/>
          <a:sy n="72" d="100"/>
        </p:scale>
        <p:origin x="1056" y="7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5688"/>
    </p:cViewPr>
  </p:sorterViewPr>
  <p:notesViewPr>
    <p:cSldViewPr snapToGrid="0">
      <p:cViewPr varScale="1">
        <p:scale>
          <a:sx n="81" d="100"/>
          <a:sy n="81" d="100"/>
        </p:scale>
        <p:origin x="2706" y="3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DAFAE-6066-4C5A-A74E-5F2030D4421C}" type="datetimeFigureOut">
              <a:rPr lang="zh-CN" altLang="en-US" smtClean="0"/>
              <a:t>2023/3/14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437AA4-E374-48C7-9739-5383A5DE57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2410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30589F-4245-4480-AB78-806FFDA2531B}" type="datetimeFigureOut">
              <a:rPr lang="zh-CN" altLang="en-US" smtClean="0"/>
              <a:t>2023/3/14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395414-B03D-402D-B9E5-9BF4B552C5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85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6ECFB-F193-4D85-8888-C6DBDD6D355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4267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6ECFB-F193-4D85-8888-C6DBDD6D355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7899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68F73B-ABC9-4732-B0D4-2B0009F290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21A7244-E5DB-429E-A2BE-8D12517DD0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5D28730-C7F4-4E56-A06A-BD525DA4A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7B8F5-A5FF-4A0B-A2E1-4F5596A69A0D}" type="datetimeFigureOut">
              <a:rPr lang="zh-CN" altLang="en-US" smtClean="0"/>
              <a:t>2023/3/14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C46C2D5-A049-4469-B8DD-1F210232A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941B026-CFA1-4478-B5CD-669D15A5B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1A2E2-57F0-4F84-9536-BEA2EEC7D7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145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0FF075-8CB3-4309-8B00-ED5B32418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6874A7E-4BD6-49BE-84EB-115BFA0EB6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0C8E606-765A-4C05-A296-CAADE0813D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D6D8CB8-BD2F-4EB2-979C-B775F25FC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7B8F5-A5FF-4A0B-A2E1-4F5596A69A0D}" type="datetimeFigureOut">
              <a:rPr lang="zh-CN" altLang="en-US" smtClean="0"/>
              <a:t>2023/3/14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C047C79-5FEC-4824-AEC7-19BE61A10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2E63283-9660-4767-ABE9-C2A0A116B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1A2E2-57F0-4F84-9536-BEA2EEC7D7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566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8387DF-13DF-42B0-911E-E073E8717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4D5EAFE-0AEF-4503-808F-A0099D1724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6F0D08E-8C74-4F7C-9EE6-68C339492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7B8F5-A5FF-4A0B-A2E1-4F5596A69A0D}" type="datetimeFigureOut">
              <a:rPr lang="zh-CN" altLang="en-US" smtClean="0"/>
              <a:t>2023/3/14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39E2D31-097E-478D-AB82-2127D60B5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F0CF532-42B6-4E81-8A32-E9FBCBC09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1A2E2-57F0-4F84-9536-BEA2EEC7D7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55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07530A0-98B4-4255-B81E-11A0A4C0E9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D4700E0-C695-4244-86AC-7EB8A226E7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D86B3F-6F72-49A7-A95C-0D75F3FA7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7B8F5-A5FF-4A0B-A2E1-4F5596A69A0D}" type="datetimeFigureOut">
              <a:rPr lang="zh-CN" altLang="en-US" smtClean="0"/>
              <a:t>2023/3/14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2F4C9D1-DDF7-4E4D-B01B-D7FFED51F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34B50D4-DB26-4C52-83BA-664ECCDBA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1A2E2-57F0-4F84-9536-BEA2EEC7D7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950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首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159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2023/3/14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216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2023/3/14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004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7049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FC5EA7-063F-4311-82B0-594154F20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08A9754-72E9-422F-A9EC-414ABB2BD6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31C10A-4E64-43EE-BABF-6F9EC88AD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7B8F5-A5FF-4A0B-A2E1-4F5596A69A0D}" type="datetimeFigureOut">
              <a:rPr lang="zh-CN" altLang="en-US" smtClean="0"/>
              <a:t>2023/3/14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B2FF3CF-B75C-48B0-B784-6745E67FB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685F96F-D032-49A1-B90F-B86977C1F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1A2E2-57F0-4F84-9536-BEA2EEC7D7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060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24AAEC-03CE-45A6-A2D3-0949081D7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C70C121-6521-4520-B091-E31CCA2D1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0EB05A4-7B4F-4CFB-911B-FD4177E14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7B8F5-A5FF-4A0B-A2E1-4F5596A69A0D}" type="datetimeFigureOut">
              <a:rPr lang="zh-CN" altLang="en-US" smtClean="0"/>
              <a:t>2023/3/14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096E2B-8BBA-4812-9278-8D765F40D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A4CB89D-D84E-4948-BD47-9E4676454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1A2E2-57F0-4F84-9536-BEA2EEC7D7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350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812402-F3BC-4959-9665-E79BF012B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E5D9B92-0CD2-491C-B07B-EE9F8D9E4B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FE18C72-CB58-4FFF-AEEB-2E166582C4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F8A5A74-412E-4137-8666-6353D020E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7B8F5-A5FF-4A0B-A2E1-4F5596A69A0D}" type="datetimeFigureOut">
              <a:rPr lang="zh-CN" altLang="en-US" smtClean="0"/>
              <a:t>2023/3/14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EF4FBF4-1607-4FD6-9166-66BB93A9A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E51D9DD-5760-4A58-8810-AB1754C15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1A2E2-57F0-4F84-9536-BEA2EEC7D7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700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75483A-612A-4D04-95CF-12D4CBBCF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7FA78AF-DFA0-42F1-A4EB-658AAFB7BF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7EDD366-AF32-4212-8523-3F40D61196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951CFB5-F745-45D1-B74E-D7ACAC1D56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3188418-2609-498E-857F-C5760653B3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E767DBF-0D66-48E7-A026-ECCBC2599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7B8F5-A5FF-4A0B-A2E1-4F5596A69A0D}" type="datetimeFigureOut">
              <a:rPr lang="zh-CN" altLang="en-US" smtClean="0"/>
              <a:t>2023/3/14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D03AE17-1182-4478-84A8-13DB2AE88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8103B55-B665-431A-B66B-9526DF8BB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1A2E2-57F0-4F84-9536-BEA2EEC7D7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234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75483A-612A-4D04-95CF-12D4CBBCF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7FA78AF-DFA0-42F1-A4EB-658AAFB7BF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7EDD366-AF32-4212-8523-3F40D61196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951CFB5-F745-45D1-B74E-D7ACAC1D56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3188418-2609-498E-857F-C5760653B3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E767DBF-0D66-48E7-A026-ECCBC2599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7B8F5-A5FF-4A0B-A2E1-4F5596A69A0D}" type="datetimeFigureOut">
              <a:rPr lang="zh-CN" altLang="en-US" smtClean="0"/>
              <a:t>2023/3/14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D03AE17-1182-4478-84A8-13DB2AE88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8103B55-B665-431A-B66B-9526DF8BB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1A2E2-57F0-4F84-9536-BEA2EEC7D75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893551" y="6721695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http://www.1ppt.com/jieri/</a:t>
            </a:r>
          </a:p>
        </p:txBody>
      </p:sp>
    </p:spTree>
    <p:extLst>
      <p:ext uri="{BB962C8B-B14F-4D97-AF65-F5344CB8AC3E}">
        <p14:creationId xmlns:p14="http://schemas.microsoft.com/office/powerpoint/2010/main" val="290447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F0BD7B-92CB-402B-8E53-7FB2C1DF1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103A84E-6967-49BD-8456-F941F56C7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7B8F5-A5FF-4A0B-A2E1-4F5596A69A0D}" type="datetimeFigureOut">
              <a:rPr lang="zh-CN" altLang="en-US" smtClean="0"/>
              <a:t>2023/3/14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55F875A-875B-4D4F-ACCA-2204E86F9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F87F4E7-2022-4EAE-BF42-262B79A68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1A2E2-57F0-4F84-9536-BEA2EEC7D7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83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7B85FDA-B9CC-4008-A6DF-982FF97E2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7B8F5-A5FF-4A0B-A2E1-4F5596A69A0D}" type="datetimeFigureOut">
              <a:rPr lang="zh-CN" altLang="en-US" smtClean="0"/>
              <a:t>2023/3/14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92FDC8B-CEDA-4DAE-96A0-3C19FA8E3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7CBECAB-D5EC-4380-BDF7-1E37A607B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1A2E2-57F0-4F84-9536-BEA2EEC7D7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771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A0884E-74F4-4484-BDCB-022568622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AEFDB94-0E88-4559-A78B-F9B20D109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DCFE882-7410-4B0D-8BFC-0D4A08307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3F51E75-5ABA-4B17-9024-61A4AC26F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7B8F5-A5FF-4A0B-A2E1-4F5596A69A0D}" type="datetimeFigureOut">
              <a:rPr lang="zh-CN" altLang="en-US" smtClean="0"/>
              <a:t>2023/3/14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D676C64-AE71-40EC-B187-C85C142B6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8792308-802E-4200-BAC4-E8B0A442D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1A2E2-57F0-4F84-9536-BEA2EEC7D7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.emf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990748D9-2D6F-445B-BD4E-B41FB53308AE}"/>
              </a:ext>
            </a:extLst>
          </p:cNvPr>
          <p:cNvSpPr/>
          <p:nvPr userDrawn="1"/>
        </p:nvSpPr>
        <p:spPr>
          <a:xfrm>
            <a:off x="263122" y="213359"/>
            <a:ext cx="11566205" cy="64312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EF203E2-12CE-46D2-8458-264A775DF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E11E076-C2F9-445A-BA80-525793647B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4BFF69D-E162-43A9-891F-34A89E26ED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7B8F5-A5FF-4A0B-A2E1-4F5596A69A0D}" type="datetimeFigureOut">
              <a:rPr lang="zh-CN" altLang="en-US" smtClean="0"/>
              <a:t>2023/3/14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CBEDB54-A011-4D6D-84B1-AA0748A9B9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E5E8324-0702-4A39-9B72-B341D17DFC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1A2E2-57F0-4F84-9536-BEA2EEC7D75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127951B0-2701-5A1D-688E-A9F9C693625A}"/>
              </a:ext>
            </a:extLst>
          </p:cNvPr>
          <p:cNvGrpSpPr/>
          <p:nvPr userDrawn="1"/>
        </p:nvGrpSpPr>
        <p:grpSpPr>
          <a:xfrm>
            <a:off x="241531" y="154752"/>
            <a:ext cx="1032953" cy="960712"/>
            <a:chOff x="4315520" y="1145438"/>
            <a:chExt cx="2798956" cy="2439379"/>
          </a:xfrm>
        </p:grpSpPr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B59B47BE-A257-67C1-146B-9DB2220EF010}"/>
                </a:ext>
              </a:extLst>
            </p:cNvPr>
            <p:cNvGrpSpPr/>
            <p:nvPr/>
          </p:nvGrpSpPr>
          <p:grpSpPr>
            <a:xfrm>
              <a:off x="4315520" y="1145438"/>
              <a:ext cx="2798956" cy="2439379"/>
              <a:chOff x="4315520" y="1159725"/>
              <a:chExt cx="2798956" cy="2439379"/>
            </a:xfrm>
          </p:grpSpPr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3D00D593-AC71-0D3C-1798-E44422AD6EE5}"/>
                  </a:ext>
                </a:extLst>
              </p:cNvPr>
              <p:cNvSpPr/>
              <p:nvPr/>
            </p:nvSpPr>
            <p:spPr>
              <a:xfrm>
                <a:off x="4315520" y="1159727"/>
                <a:ext cx="2798956" cy="2341755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6A61DC81-8C42-922B-1CBE-9F9D8C48FDB5}"/>
                  </a:ext>
                </a:extLst>
              </p:cNvPr>
              <p:cNvSpPr/>
              <p:nvPr/>
            </p:nvSpPr>
            <p:spPr>
              <a:xfrm>
                <a:off x="4315520" y="1380486"/>
                <a:ext cx="2798956" cy="190023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D9D40456-E4E0-0FCD-CEF3-C36B0DF03AA3}"/>
                  </a:ext>
                </a:extLst>
              </p:cNvPr>
              <p:cNvSpPr/>
              <p:nvPr/>
            </p:nvSpPr>
            <p:spPr>
              <a:xfrm rot="16200000">
                <a:off x="4495310" y="1227484"/>
                <a:ext cx="2439379" cy="230386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D11EC155-F38D-FBC2-A5B0-C00E4868FF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4999" y="1203326"/>
              <a:ext cx="2160001" cy="21600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9886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7" r:id="rId13"/>
  </p:sldLayoutIdLst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 userDrawn="1"/>
        </p:nvCxnSpPr>
        <p:spPr>
          <a:xfrm flipV="1">
            <a:off x="1548714" y="866929"/>
            <a:ext cx="10643286" cy="30995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>
            <a:extLst>
              <a:ext uri="{FF2B5EF4-FFF2-40B4-BE49-F238E27FC236}">
                <a16:creationId xmlns:a16="http://schemas.microsoft.com/office/drawing/2014/main" id="{127951B0-2701-5A1D-688E-A9F9C693625A}"/>
              </a:ext>
            </a:extLst>
          </p:cNvPr>
          <p:cNvGrpSpPr/>
          <p:nvPr userDrawn="1"/>
        </p:nvGrpSpPr>
        <p:grpSpPr>
          <a:xfrm>
            <a:off x="241531" y="154752"/>
            <a:ext cx="1032953" cy="960712"/>
            <a:chOff x="4315520" y="1145438"/>
            <a:chExt cx="2798956" cy="2439379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B59B47BE-A257-67C1-146B-9DB2220EF010}"/>
                </a:ext>
              </a:extLst>
            </p:cNvPr>
            <p:cNvGrpSpPr/>
            <p:nvPr/>
          </p:nvGrpSpPr>
          <p:grpSpPr>
            <a:xfrm>
              <a:off x="4315520" y="1145438"/>
              <a:ext cx="2798956" cy="2439379"/>
              <a:chOff x="4315520" y="1159725"/>
              <a:chExt cx="2798956" cy="2439379"/>
            </a:xfrm>
          </p:grpSpPr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3D00D593-AC71-0D3C-1798-E44422AD6EE5}"/>
                  </a:ext>
                </a:extLst>
              </p:cNvPr>
              <p:cNvSpPr/>
              <p:nvPr/>
            </p:nvSpPr>
            <p:spPr>
              <a:xfrm>
                <a:off x="4315520" y="1159727"/>
                <a:ext cx="2798956" cy="2341755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6A61DC81-8C42-922B-1CBE-9F9D8C48FDB5}"/>
                  </a:ext>
                </a:extLst>
              </p:cNvPr>
              <p:cNvSpPr/>
              <p:nvPr/>
            </p:nvSpPr>
            <p:spPr>
              <a:xfrm>
                <a:off x="4315520" y="1380486"/>
                <a:ext cx="2798956" cy="190023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D9D40456-E4E0-0FCD-CEF3-C36B0DF03AA3}"/>
                  </a:ext>
                </a:extLst>
              </p:cNvPr>
              <p:cNvSpPr/>
              <p:nvPr/>
            </p:nvSpPr>
            <p:spPr>
              <a:xfrm rot="16200000">
                <a:off x="4495310" y="1227484"/>
                <a:ext cx="2439379" cy="230386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D11EC155-F38D-FBC2-A5B0-C00E4868FF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4999" y="1203326"/>
              <a:ext cx="2160001" cy="21600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4794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5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3.png"/><Relationship Id="rId5" Type="http://schemas.openxmlformats.org/officeDocument/2006/relationships/tags" Target="../tags/tag5.xml"/><Relationship Id="rId10" Type="http://schemas.openxmlformats.org/officeDocument/2006/relationships/image" Target="../media/image2.png"/><Relationship Id="rId4" Type="http://schemas.openxmlformats.org/officeDocument/2006/relationships/tags" Target="../tags/tag4.xml"/><Relationship Id="rId9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5.png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image" Target="../media/image4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image" Target="../media/image3.png"/><Relationship Id="rId5" Type="http://schemas.openxmlformats.org/officeDocument/2006/relationships/tags" Target="../tags/tag16.xml"/><Relationship Id="rId10" Type="http://schemas.openxmlformats.org/officeDocument/2006/relationships/image" Target="../media/image2.png"/><Relationship Id="rId4" Type="http://schemas.openxmlformats.org/officeDocument/2006/relationships/tags" Target="../tags/tag15.xml"/><Relationship Id="rId9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-10221"/>
          <p:cNvSpPr/>
          <p:nvPr>
            <p:custDataLst>
              <p:tags r:id="rId1"/>
            </p:custDataLst>
          </p:nvPr>
        </p:nvSpPr>
        <p:spPr>
          <a:xfrm>
            <a:off x="0" y="6664133"/>
            <a:ext cx="12192000" cy="19386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PA-1022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8943048" y="781623"/>
            <a:ext cx="2676785" cy="892262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0" y="1090942"/>
            <a:ext cx="12192000" cy="2482151"/>
            <a:chOff x="0" y="834230"/>
            <a:chExt cx="12192000" cy="2482151"/>
          </a:xfrm>
        </p:grpSpPr>
        <p:sp>
          <p:nvSpPr>
            <p:cNvPr id="6" name="PA-10222"/>
            <p:cNvSpPr/>
            <p:nvPr>
              <p:custDataLst>
                <p:tags r:id="rId3"/>
              </p:custDataLst>
            </p:nvPr>
          </p:nvSpPr>
          <p:spPr>
            <a:xfrm>
              <a:off x="2245360" y="3150161"/>
              <a:ext cx="7701280" cy="4571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PA-10223"/>
            <p:cNvSpPr/>
            <p:nvPr>
              <p:custDataLst>
                <p:tags r:id="rId4"/>
              </p:custDataLst>
            </p:nvPr>
          </p:nvSpPr>
          <p:spPr>
            <a:xfrm>
              <a:off x="2245360" y="1723085"/>
              <a:ext cx="7701280" cy="4571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PA-10224"/>
            <p:cNvSpPr txBox="1"/>
            <p:nvPr>
              <p:custDataLst>
                <p:tags r:id="rId5"/>
              </p:custDataLst>
            </p:nvPr>
          </p:nvSpPr>
          <p:spPr>
            <a:xfrm>
              <a:off x="0" y="1934819"/>
              <a:ext cx="12192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>
                  <a:ln w="15875">
                    <a:noFill/>
                  </a:ln>
                  <a:gradFill>
                    <a:gsLst>
                      <a:gs pos="0">
                        <a:srgbClr val="E10802"/>
                      </a:gs>
                      <a:gs pos="100000">
                        <a:srgbClr val="A00904"/>
                      </a:gs>
                    </a:gsLst>
                    <a:lin ang="5400000" scaled="1"/>
                  </a:gra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习近平总书记在第十四届全国</a:t>
              </a:r>
            </a:p>
            <a:p>
              <a:pPr algn="ctr"/>
              <a:r>
                <a:rPr lang="zh-CN" altLang="en-US" sz="3200" b="1" dirty="0">
                  <a:ln w="15875">
                    <a:noFill/>
                  </a:ln>
                  <a:gradFill>
                    <a:gsLst>
                      <a:gs pos="0">
                        <a:srgbClr val="E10802"/>
                      </a:gs>
                      <a:gs pos="100000">
                        <a:srgbClr val="A00904"/>
                      </a:gs>
                    </a:gsLst>
                    <a:lin ang="5400000" scaled="1"/>
                  </a:gra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人民代表大会第一次会议上的讲话</a:t>
              </a:r>
            </a:p>
          </p:txBody>
        </p:sp>
        <p:sp>
          <p:nvSpPr>
            <p:cNvPr id="9" name="PA-10225"/>
            <p:cNvSpPr/>
            <p:nvPr>
              <p:custDataLst>
                <p:tags r:id="rId6"/>
              </p:custDataLst>
            </p:nvPr>
          </p:nvSpPr>
          <p:spPr>
            <a:xfrm flipV="1">
              <a:off x="3373555" y="3194812"/>
              <a:ext cx="5100320" cy="121569"/>
            </a:xfrm>
            <a:prstGeom prst="trapezoid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pic>
          <p:nvPicPr>
            <p:cNvPr id="26" name="PA-102213" descr="图片包含 游戏机, 乐高, 灯, 标志&#10;&#10;描述已自动生成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1" cstate="print"/>
            <a:stretch>
              <a:fillRect/>
            </a:stretch>
          </p:blipFill>
          <p:spPr>
            <a:xfrm>
              <a:off x="5340823" y="834230"/>
              <a:ext cx="1431178" cy="1165886"/>
            </a:xfrm>
            <a:prstGeom prst="rect">
              <a:avLst/>
            </a:prstGeom>
          </p:spPr>
        </p:pic>
      </p:grpSp>
      <p:pic>
        <p:nvPicPr>
          <p:cNvPr id="43" name="图片 42">
            <a:extLst>
              <a:ext uri="{FF2B5EF4-FFF2-40B4-BE49-F238E27FC236}">
                <a16:creationId xmlns:a16="http://schemas.microsoft.com/office/drawing/2014/main" id="{C63E00C4-C63A-C84A-9594-EEF92DD9A462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0107" y="5463902"/>
            <a:ext cx="4824466" cy="1504030"/>
          </a:xfrm>
          <a:prstGeom prst="rect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A0B77EE9-0BB9-46C4-B5F9-3DDC2213882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99870"/>
            <a:ext cx="12192000" cy="4853411"/>
          </a:xfrm>
          <a:custGeom>
            <a:avLst/>
            <a:gdLst>
              <a:gd name="connsiteX0" fmla="*/ 0 w 12192000"/>
              <a:gd name="connsiteY0" fmla="*/ 0 h 4853411"/>
              <a:gd name="connsiteX1" fmla="*/ 12192000 w 12192000"/>
              <a:gd name="connsiteY1" fmla="*/ 0 h 4853411"/>
              <a:gd name="connsiteX2" fmla="*/ 12192000 w 12192000"/>
              <a:gd name="connsiteY2" fmla="*/ 4853411 h 4853411"/>
              <a:gd name="connsiteX3" fmla="*/ 0 w 12192000"/>
              <a:gd name="connsiteY3" fmla="*/ 4853411 h 4853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853411">
                <a:moveTo>
                  <a:pt x="0" y="0"/>
                </a:moveTo>
                <a:lnTo>
                  <a:pt x="12192000" y="0"/>
                </a:lnTo>
                <a:lnTo>
                  <a:pt x="12192000" y="4853411"/>
                </a:lnTo>
                <a:lnTo>
                  <a:pt x="0" y="4853411"/>
                </a:lnTo>
                <a:close/>
              </a:path>
            </a:pathLst>
          </a:custGeom>
        </p:spPr>
      </p:pic>
      <p:sp>
        <p:nvSpPr>
          <p:cNvPr id="46" name="圆角矩形 45">
            <a:extLst>
              <a:ext uri="{FF2B5EF4-FFF2-40B4-BE49-F238E27FC236}">
                <a16:creationId xmlns:a16="http://schemas.microsoft.com/office/drawing/2014/main" id="{FE834B94-3186-F444-96B8-597D8515AD8C}"/>
              </a:ext>
            </a:extLst>
          </p:cNvPr>
          <p:cNvSpPr/>
          <p:nvPr/>
        </p:nvSpPr>
        <p:spPr>
          <a:xfrm>
            <a:off x="4263375" y="4097713"/>
            <a:ext cx="3586074" cy="657726"/>
          </a:xfrm>
          <a:prstGeom prst="roundRect">
            <a:avLst/>
          </a:prstGeom>
          <a:gradFill>
            <a:gsLst>
              <a:gs pos="100000">
                <a:srgbClr val="F12325"/>
              </a:gs>
              <a:gs pos="20000">
                <a:srgbClr val="CF202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b="1" dirty="0">
                <a:solidFill>
                  <a:srgbClr val="FAEED8"/>
                </a:solidFill>
                <a:cs typeface="+mn-ea"/>
                <a:sym typeface="+mn-lt"/>
              </a:rPr>
              <a:t>北京科技大学党委组织部、党校</a:t>
            </a:r>
          </a:p>
          <a:p>
            <a:pPr algn="ctr"/>
            <a:r>
              <a:rPr kumimoji="1" lang="en-US" altLang="zh-CN" b="1" dirty="0" smtClean="0">
                <a:solidFill>
                  <a:srgbClr val="FAEED8"/>
                </a:solidFill>
                <a:cs typeface="+mn-ea"/>
                <a:sym typeface="+mn-lt"/>
              </a:rPr>
              <a:t>2023</a:t>
            </a:r>
            <a:r>
              <a:rPr kumimoji="1" lang="zh-CN" altLang="en-US" b="1" dirty="0" smtClean="0">
                <a:solidFill>
                  <a:srgbClr val="FAEED8"/>
                </a:solidFill>
                <a:cs typeface="+mn-ea"/>
                <a:sym typeface="+mn-lt"/>
              </a:rPr>
              <a:t>年</a:t>
            </a:r>
            <a:r>
              <a:rPr kumimoji="1" lang="en-US" altLang="zh-CN" b="1" dirty="0" smtClean="0">
                <a:solidFill>
                  <a:srgbClr val="FAEED8"/>
                </a:solidFill>
                <a:cs typeface="+mn-ea"/>
                <a:sym typeface="+mn-lt"/>
              </a:rPr>
              <a:t>3</a:t>
            </a:r>
            <a:r>
              <a:rPr kumimoji="1" lang="zh-CN" altLang="en-US" b="1" dirty="0" smtClean="0">
                <a:solidFill>
                  <a:srgbClr val="FAEED8"/>
                </a:solidFill>
                <a:cs typeface="+mn-ea"/>
                <a:sym typeface="+mn-lt"/>
              </a:rPr>
              <a:t>月</a:t>
            </a:r>
            <a:endParaRPr kumimoji="1" lang="zh-CN" altLang="en-US" b="1" dirty="0">
              <a:solidFill>
                <a:srgbClr val="FAEED8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5347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-10221"/>
          <p:cNvSpPr/>
          <p:nvPr>
            <p:custDataLst>
              <p:tags r:id="rId1"/>
            </p:custDataLst>
          </p:nvPr>
        </p:nvSpPr>
        <p:spPr>
          <a:xfrm>
            <a:off x="0" y="6664133"/>
            <a:ext cx="12192000" cy="19386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PA-1022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8943048" y="781623"/>
            <a:ext cx="2676785" cy="892262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0" y="1090942"/>
            <a:ext cx="12192000" cy="2482151"/>
            <a:chOff x="0" y="834230"/>
            <a:chExt cx="12192000" cy="2482151"/>
          </a:xfrm>
        </p:grpSpPr>
        <p:sp>
          <p:nvSpPr>
            <p:cNvPr id="6" name="PA-10222"/>
            <p:cNvSpPr/>
            <p:nvPr>
              <p:custDataLst>
                <p:tags r:id="rId3"/>
              </p:custDataLst>
            </p:nvPr>
          </p:nvSpPr>
          <p:spPr>
            <a:xfrm>
              <a:off x="2245360" y="3150161"/>
              <a:ext cx="7701280" cy="4571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PA-10223"/>
            <p:cNvSpPr/>
            <p:nvPr>
              <p:custDataLst>
                <p:tags r:id="rId4"/>
              </p:custDataLst>
            </p:nvPr>
          </p:nvSpPr>
          <p:spPr>
            <a:xfrm>
              <a:off x="2245360" y="1723085"/>
              <a:ext cx="7701280" cy="4571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PA-10224"/>
            <p:cNvSpPr txBox="1"/>
            <p:nvPr>
              <p:custDataLst>
                <p:tags r:id="rId5"/>
              </p:custDataLst>
            </p:nvPr>
          </p:nvSpPr>
          <p:spPr>
            <a:xfrm>
              <a:off x="0" y="1934819"/>
              <a:ext cx="12192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>
                  <a:ln w="15875">
                    <a:noFill/>
                  </a:ln>
                  <a:gradFill>
                    <a:gsLst>
                      <a:gs pos="0">
                        <a:srgbClr val="E10802"/>
                      </a:gs>
                      <a:gs pos="100000">
                        <a:srgbClr val="A00904"/>
                      </a:gs>
                    </a:gsLst>
                    <a:lin ang="5400000" scaled="1"/>
                  </a:gra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习近平总书记在第十四届全国</a:t>
              </a:r>
            </a:p>
            <a:p>
              <a:pPr algn="ctr"/>
              <a:r>
                <a:rPr lang="zh-CN" altLang="en-US" sz="3200" b="1" dirty="0">
                  <a:ln w="15875">
                    <a:noFill/>
                  </a:ln>
                  <a:gradFill>
                    <a:gsLst>
                      <a:gs pos="0">
                        <a:srgbClr val="E10802"/>
                      </a:gs>
                      <a:gs pos="100000">
                        <a:srgbClr val="A00904"/>
                      </a:gs>
                    </a:gsLst>
                    <a:lin ang="5400000" scaled="1"/>
                  </a:gra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人民代表大会第一次会议上的讲话</a:t>
              </a:r>
            </a:p>
          </p:txBody>
        </p:sp>
        <p:sp>
          <p:nvSpPr>
            <p:cNvPr id="9" name="PA-10225"/>
            <p:cNvSpPr/>
            <p:nvPr>
              <p:custDataLst>
                <p:tags r:id="rId6"/>
              </p:custDataLst>
            </p:nvPr>
          </p:nvSpPr>
          <p:spPr>
            <a:xfrm flipV="1">
              <a:off x="3373555" y="3194812"/>
              <a:ext cx="5100320" cy="121569"/>
            </a:xfrm>
            <a:prstGeom prst="trapezoid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pic>
          <p:nvPicPr>
            <p:cNvPr id="26" name="PA-102213" descr="图片包含 游戏机, 乐高, 灯, 标志&#10;&#10;描述已自动生成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1" cstate="print"/>
            <a:stretch>
              <a:fillRect/>
            </a:stretch>
          </p:blipFill>
          <p:spPr>
            <a:xfrm>
              <a:off x="5340823" y="834230"/>
              <a:ext cx="1431178" cy="1165886"/>
            </a:xfrm>
            <a:prstGeom prst="rect">
              <a:avLst/>
            </a:prstGeom>
          </p:spPr>
        </p:pic>
      </p:grpSp>
      <p:pic>
        <p:nvPicPr>
          <p:cNvPr id="43" name="图片 42">
            <a:extLst>
              <a:ext uri="{FF2B5EF4-FFF2-40B4-BE49-F238E27FC236}">
                <a16:creationId xmlns:a16="http://schemas.microsoft.com/office/drawing/2014/main" id="{C63E00C4-C63A-C84A-9594-EEF92DD9A462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0107" y="5463902"/>
            <a:ext cx="4824466" cy="1504030"/>
          </a:xfrm>
          <a:prstGeom prst="rect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A0B77EE9-0BB9-46C4-B5F9-3DDC2213882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04589"/>
            <a:ext cx="12192000" cy="4853411"/>
          </a:xfrm>
          <a:custGeom>
            <a:avLst/>
            <a:gdLst>
              <a:gd name="connsiteX0" fmla="*/ 0 w 12192000"/>
              <a:gd name="connsiteY0" fmla="*/ 0 h 4853411"/>
              <a:gd name="connsiteX1" fmla="*/ 12192000 w 12192000"/>
              <a:gd name="connsiteY1" fmla="*/ 0 h 4853411"/>
              <a:gd name="connsiteX2" fmla="*/ 12192000 w 12192000"/>
              <a:gd name="connsiteY2" fmla="*/ 4853411 h 4853411"/>
              <a:gd name="connsiteX3" fmla="*/ 0 w 12192000"/>
              <a:gd name="connsiteY3" fmla="*/ 4853411 h 4853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853411">
                <a:moveTo>
                  <a:pt x="0" y="0"/>
                </a:moveTo>
                <a:lnTo>
                  <a:pt x="12192000" y="0"/>
                </a:lnTo>
                <a:lnTo>
                  <a:pt x="12192000" y="4853411"/>
                </a:lnTo>
                <a:lnTo>
                  <a:pt x="0" y="4853411"/>
                </a:lnTo>
                <a:close/>
              </a:path>
            </a:pathLst>
          </a:custGeom>
        </p:spPr>
      </p:pic>
      <p:sp>
        <p:nvSpPr>
          <p:cNvPr id="46" name="圆角矩形 45">
            <a:extLst>
              <a:ext uri="{FF2B5EF4-FFF2-40B4-BE49-F238E27FC236}">
                <a16:creationId xmlns:a16="http://schemas.microsoft.com/office/drawing/2014/main" id="{FE834B94-3186-F444-96B8-597D8515AD8C}"/>
              </a:ext>
            </a:extLst>
          </p:cNvPr>
          <p:cNvSpPr/>
          <p:nvPr/>
        </p:nvSpPr>
        <p:spPr>
          <a:xfrm>
            <a:off x="4263375" y="4097713"/>
            <a:ext cx="3586074" cy="657726"/>
          </a:xfrm>
          <a:prstGeom prst="roundRect">
            <a:avLst/>
          </a:prstGeom>
          <a:gradFill>
            <a:gsLst>
              <a:gs pos="100000">
                <a:srgbClr val="F12325"/>
              </a:gs>
              <a:gs pos="20000">
                <a:srgbClr val="CF202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b="1" dirty="0">
                <a:solidFill>
                  <a:srgbClr val="FAEED8"/>
                </a:solidFill>
                <a:cs typeface="+mn-ea"/>
                <a:sym typeface="+mn-lt"/>
              </a:rPr>
              <a:t>北京科技大学党委组织部、党校</a:t>
            </a:r>
          </a:p>
          <a:p>
            <a:pPr algn="ctr"/>
            <a:r>
              <a:rPr kumimoji="1" lang="en-US" altLang="zh-CN" b="1" dirty="0" smtClean="0">
                <a:solidFill>
                  <a:srgbClr val="FAEED8"/>
                </a:solidFill>
                <a:cs typeface="+mn-ea"/>
                <a:sym typeface="+mn-lt"/>
              </a:rPr>
              <a:t>2023</a:t>
            </a:r>
            <a:r>
              <a:rPr kumimoji="1" lang="zh-CN" altLang="en-US" b="1" dirty="0" smtClean="0">
                <a:solidFill>
                  <a:srgbClr val="FAEED8"/>
                </a:solidFill>
                <a:cs typeface="+mn-ea"/>
                <a:sym typeface="+mn-lt"/>
              </a:rPr>
              <a:t>年</a:t>
            </a:r>
            <a:r>
              <a:rPr kumimoji="1" lang="en-US" altLang="zh-CN" b="1" dirty="0" smtClean="0">
                <a:solidFill>
                  <a:srgbClr val="FAEED8"/>
                </a:solidFill>
                <a:cs typeface="+mn-ea"/>
                <a:sym typeface="+mn-lt"/>
              </a:rPr>
              <a:t>3</a:t>
            </a:r>
            <a:r>
              <a:rPr kumimoji="1" lang="zh-CN" altLang="en-US" b="1" dirty="0" smtClean="0">
                <a:solidFill>
                  <a:srgbClr val="FAEED8"/>
                </a:solidFill>
                <a:cs typeface="+mn-ea"/>
                <a:sym typeface="+mn-lt"/>
              </a:rPr>
              <a:t>月</a:t>
            </a:r>
            <a:endParaRPr kumimoji="1" lang="zh-CN" altLang="en-US" b="1" dirty="0">
              <a:solidFill>
                <a:srgbClr val="FAEED8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753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48">
            <a:extLst>
              <a:ext uri="{FF2B5EF4-FFF2-40B4-BE49-F238E27FC236}">
                <a16:creationId xmlns:a16="http://schemas.microsoft.com/office/drawing/2014/main" id="{CFD8CD61-E647-485E-A18A-C296012E6E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9200" y="5838825"/>
            <a:ext cx="762000" cy="802968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862F8E93-39D6-47BE-9A70-8958868A2D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25404"/>
            <a:ext cx="12192000" cy="3683264"/>
          </a:xfrm>
          <a:custGeom>
            <a:avLst/>
            <a:gdLst>
              <a:gd name="connsiteX0" fmla="*/ 0 w 12192000"/>
              <a:gd name="connsiteY0" fmla="*/ 0 h 3683264"/>
              <a:gd name="connsiteX1" fmla="*/ 12192000 w 12192000"/>
              <a:gd name="connsiteY1" fmla="*/ 0 h 3683264"/>
              <a:gd name="connsiteX2" fmla="*/ 12192000 w 12192000"/>
              <a:gd name="connsiteY2" fmla="*/ 3683264 h 3683264"/>
              <a:gd name="connsiteX3" fmla="*/ 0 w 12192000"/>
              <a:gd name="connsiteY3" fmla="*/ 3683264 h 36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683264">
                <a:moveTo>
                  <a:pt x="0" y="0"/>
                </a:moveTo>
                <a:lnTo>
                  <a:pt x="12192000" y="0"/>
                </a:lnTo>
                <a:lnTo>
                  <a:pt x="12192000" y="3683264"/>
                </a:lnTo>
                <a:lnTo>
                  <a:pt x="0" y="3683264"/>
                </a:lnTo>
                <a:close/>
              </a:path>
            </a:pathLst>
          </a:custGeom>
        </p:spPr>
      </p:pic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2EC18670-8834-4E6A-B18A-02ECC41684B7}"/>
              </a:ext>
            </a:extLst>
          </p:cNvPr>
          <p:cNvCxnSpPr/>
          <p:nvPr/>
        </p:nvCxnSpPr>
        <p:spPr>
          <a:xfrm flipH="1">
            <a:off x="5265786" y="1797476"/>
            <a:ext cx="0" cy="24638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8">
            <a:extLst>
              <a:ext uri="{FF2B5EF4-FFF2-40B4-BE49-F238E27FC236}">
                <a16:creationId xmlns:a16="http://schemas.microsoft.com/office/drawing/2014/main" id="{B32A1C61-CA5D-465A-859B-1A96FBE33968}"/>
              </a:ext>
            </a:extLst>
          </p:cNvPr>
          <p:cNvSpPr txBox="1"/>
          <p:nvPr/>
        </p:nvSpPr>
        <p:spPr>
          <a:xfrm>
            <a:off x="6078774" y="1675183"/>
            <a:ext cx="5242574" cy="2708385"/>
          </a:xfrm>
          <a:prstGeom prst="rect">
            <a:avLst/>
          </a:prstGeom>
          <a:noFill/>
        </p:spPr>
        <p:txBody>
          <a:bodyPr wrap="square" lIns="121873" tIns="60936" rIns="121873" bIns="60936">
            <a:spAutoFit/>
          </a:bodyPr>
          <a:lstStyle/>
          <a:p>
            <a:pPr lvl="0" algn="just">
              <a:defRPr/>
            </a:pPr>
            <a:r>
              <a:rPr lang="zh-CN" altLang="en-US" sz="2400" b="1" kern="0" dirty="0">
                <a:effectLst>
                  <a:glow rad="127000">
                    <a:prstClr val="white"/>
                  </a:glow>
                </a:effectLst>
                <a:latin typeface="黑体" panose="02010609060101010101" pitchFamily="49" charset="-122"/>
                <a:ea typeface="黑体" panose="02010609060101010101" pitchFamily="49" charset="-122"/>
                <a:cs typeface="思源黑体 Light" panose="020B0300000000000000" charset="-122"/>
                <a:sym typeface="Arial" panose="020B0604020202020204" pitchFamily="34" charset="0"/>
              </a:rPr>
              <a:t>这是我第三次担任国家主席这一崇高职务。人民的信任，是我前进的最大动力，也是我肩上沉甸甸的责任。我将忠实履行宪法赋予的职责，以国家需要为使命，以人民利益为准绳，恪尽职守，竭诚奉献，绝不辜负各位代表和全国各族人民的重托！</a:t>
            </a:r>
          </a:p>
        </p:txBody>
      </p:sp>
      <p:grpSp>
        <p:nvGrpSpPr>
          <p:cNvPr id="29" name="组合 9">
            <a:extLst>
              <a:ext uri="{FF2B5EF4-FFF2-40B4-BE49-F238E27FC236}">
                <a16:creationId xmlns:a16="http://schemas.microsoft.com/office/drawing/2014/main" id="{231307AD-CEAC-46F4-865D-A65752640A42}"/>
              </a:ext>
            </a:extLst>
          </p:cNvPr>
          <p:cNvGrpSpPr/>
          <p:nvPr/>
        </p:nvGrpSpPr>
        <p:grpSpPr bwMode="auto">
          <a:xfrm>
            <a:off x="1409223" y="401882"/>
            <a:ext cx="4543425" cy="461665"/>
            <a:chOff x="632293" y="1140767"/>
            <a:chExt cx="4542817" cy="462959"/>
          </a:xfrm>
        </p:grpSpPr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812A2ACF-3380-481B-9516-11CBBCD03E46}"/>
                </a:ext>
              </a:extLst>
            </p:cNvPr>
            <p:cNvSpPr/>
            <p:nvPr/>
          </p:nvSpPr>
          <p:spPr>
            <a:xfrm>
              <a:off x="632293" y="1158278"/>
              <a:ext cx="126983" cy="42664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88B92A75-DF5C-4FAE-8292-AE96E8995C4E}"/>
                </a:ext>
              </a:extLst>
            </p:cNvPr>
            <p:cNvSpPr txBox="1"/>
            <p:nvPr/>
          </p:nvSpPr>
          <p:spPr>
            <a:xfrm>
              <a:off x="846577" y="1140767"/>
              <a:ext cx="4328533" cy="46295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spc="300" dirty="0">
                  <a:solidFill>
                    <a:srgbClr val="C00000"/>
                  </a:solidFill>
                  <a:cs typeface="+mn-ea"/>
                  <a:sym typeface="+mn-lt"/>
                </a:rPr>
                <a:t>第十四届</a:t>
              </a:r>
              <a:r>
                <a:rPr lang="zh-CN" altLang="en-US" sz="2400" b="1" spc="300" dirty="0" smtClean="0">
                  <a:solidFill>
                    <a:srgbClr val="C00000"/>
                  </a:solidFill>
                  <a:cs typeface="+mn-ea"/>
                  <a:sym typeface="+mn-lt"/>
                </a:rPr>
                <a:t>全国人民代表大会</a:t>
              </a:r>
              <a:endParaRPr lang="zh-CN" altLang="en-US" sz="2400" b="1" spc="300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32" name="直接连接符 31"/>
          <p:cNvCxnSpPr>
            <a:stCxn id="30" idx="2"/>
          </p:cNvCxnSpPr>
          <p:nvPr/>
        </p:nvCxnSpPr>
        <p:spPr>
          <a:xfrm>
            <a:off x="1472723" y="844795"/>
            <a:ext cx="10719277" cy="22134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图片 32">
            <a:extLst>
              <a:ext uri="{FF2B5EF4-FFF2-40B4-BE49-F238E27FC236}">
                <a16:creationId xmlns:a16="http://schemas.microsoft.com/office/drawing/2014/main" id="{88A4AC53-B244-4A37-BB2E-CF4366CAAA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4700" y="333233"/>
            <a:ext cx="860703" cy="51156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2980" y="1515153"/>
            <a:ext cx="3134791" cy="2619292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838409" y="4261276"/>
            <a:ext cx="38571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3</a:t>
            </a:r>
            <a:r>
              <a:rPr lang="zh-CN" altLang="en-US" sz="1400" dirty="0"/>
              <a:t>月</a:t>
            </a:r>
            <a:r>
              <a:rPr lang="en-US" altLang="zh-CN" sz="1400" dirty="0"/>
              <a:t>13</a:t>
            </a:r>
            <a:r>
              <a:rPr lang="zh-CN" altLang="en-US" sz="1400" dirty="0"/>
              <a:t>日，第十四届全国人民代表大会第一次会议在北京人民大会堂闭幕。中共中央总书记、国家主席、中央军委主席习近平发表重要讲话</a:t>
            </a:r>
          </a:p>
        </p:txBody>
      </p:sp>
    </p:spTree>
    <p:extLst>
      <p:ext uri="{BB962C8B-B14F-4D97-AF65-F5344CB8AC3E}">
        <p14:creationId xmlns:p14="http://schemas.microsoft.com/office/powerpoint/2010/main" val="255613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9">
            <a:extLst>
              <a:ext uri="{FF2B5EF4-FFF2-40B4-BE49-F238E27FC236}">
                <a16:creationId xmlns:a16="http://schemas.microsoft.com/office/drawing/2014/main" id="{231307AD-CEAC-46F4-865D-A65752640A42}"/>
              </a:ext>
            </a:extLst>
          </p:cNvPr>
          <p:cNvGrpSpPr/>
          <p:nvPr/>
        </p:nvGrpSpPr>
        <p:grpSpPr bwMode="auto">
          <a:xfrm>
            <a:off x="1409223" y="401883"/>
            <a:ext cx="4543425" cy="460375"/>
            <a:chOff x="632293" y="1140767"/>
            <a:chExt cx="4542817" cy="461665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812A2ACF-3380-481B-9516-11CBBCD03E46}"/>
                </a:ext>
              </a:extLst>
            </p:cNvPr>
            <p:cNvSpPr/>
            <p:nvPr/>
          </p:nvSpPr>
          <p:spPr>
            <a:xfrm>
              <a:off x="632293" y="1158278"/>
              <a:ext cx="126983" cy="42664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88B92A75-DF5C-4FAE-8292-AE96E8995C4E}"/>
                </a:ext>
              </a:extLst>
            </p:cNvPr>
            <p:cNvSpPr txBox="1"/>
            <p:nvPr/>
          </p:nvSpPr>
          <p:spPr>
            <a:xfrm>
              <a:off x="846577" y="1140767"/>
              <a:ext cx="4328533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spc="300" dirty="0">
                  <a:solidFill>
                    <a:srgbClr val="C00000"/>
                  </a:solidFill>
                  <a:cs typeface="+mn-ea"/>
                  <a:sym typeface="+mn-lt"/>
                </a:rPr>
                <a:t>中心任务</a:t>
              </a:r>
            </a:p>
          </p:txBody>
        </p:sp>
      </p:grpSp>
      <p:cxnSp>
        <p:nvCxnSpPr>
          <p:cNvPr id="19" name="直接连接符 18"/>
          <p:cNvCxnSpPr>
            <a:stCxn id="17" idx="2"/>
          </p:cNvCxnSpPr>
          <p:nvPr/>
        </p:nvCxnSpPr>
        <p:spPr>
          <a:xfrm>
            <a:off x="1472723" y="844795"/>
            <a:ext cx="10719277" cy="22134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254E9CD2-0DD3-4E38-A748-F8FE04B6E683}"/>
              </a:ext>
            </a:extLst>
          </p:cNvPr>
          <p:cNvGrpSpPr/>
          <p:nvPr/>
        </p:nvGrpSpPr>
        <p:grpSpPr>
          <a:xfrm>
            <a:off x="1085440" y="3126844"/>
            <a:ext cx="10313220" cy="848736"/>
            <a:chOff x="2057363" y="1998633"/>
            <a:chExt cx="10313220" cy="848736"/>
          </a:xfrm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E439EC91-F0DF-4CD4-A1A2-56DD068038BA}"/>
                </a:ext>
              </a:extLst>
            </p:cNvPr>
            <p:cNvGrpSpPr/>
            <p:nvPr/>
          </p:nvGrpSpPr>
          <p:grpSpPr>
            <a:xfrm>
              <a:off x="2057363" y="1998633"/>
              <a:ext cx="588454" cy="461665"/>
              <a:chOff x="946956" y="1761664"/>
              <a:chExt cx="588454" cy="461665"/>
            </a:xfrm>
          </p:grpSpPr>
          <p:grpSp>
            <p:nvGrpSpPr>
              <p:cNvPr id="26" name="组合 25">
                <a:extLst>
                  <a:ext uri="{FF2B5EF4-FFF2-40B4-BE49-F238E27FC236}">
                    <a16:creationId xmlns:a16="http://schemas.microsoft.com/office/drawing/2014/main" id="{90DF016C-3C10-4C34-A83E-5AEBE33F02FE}"/>
                  </a:ext>
                </a:extLst>
              </p:cNvPr>
              <p:cNvGrpSpPr/>
              <p:nvPr/>
            </p:nvGrpSpPr>
            <p:grpSpPr>
              <a:xfrm>
                <a:off x="946956" y="1918906"/>
                <a:ext cx="295008" cy="179584"/>
                <a:chOff x="1014522" y="2087880"/>
                <a:chExt cx="295008" cy="179584"/>
              </a:xfrm>
            </p:grpSpPr>
            <p:sp>
              <p:nvSpPr>
                <p:cNvPr id="27" name="椭圆 26">
                  <a:extLst>
                    <a:ext uri="{FF2B5EF4-FFF2-40B4-BE49-F238E27FC236}">
                      <a16:creationId xmlns:a16="http://schemas.microsoft.com/office/drawing/2014/main" id="{4F210B23-3AB4-47AB-9CD3-435B6657775F}"/>
                    </a:ext>
                  </a:extLst>
                </p:cNvPr>
                <p:cNvSpPr/>
                <p:nvPr/>
              </p:nvSpPr>
              <p:spPr>
                <a:xfrm>
                  <a:off x="1014522" y="2087880"/>
                  <a:ext cx="179584" cy="179584"/>
                </a:xfrm>
                <a:prstGeom prst="ellipse">
                  <a:avLst/>
                </a:prstGeom>
                <a:solidFill>
                  <a:srgbClr val="C00000"/>
                </a:solidFill>
                <a:ln w="41275">
                  <a:solidFill>
                    <a:srgbClr val="FFF9E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cxnSp>
              <p:nvCxnSpPr>
                <p:cNvPr id="28" name="直接连接符 27">
                  <a:extLst>
                    <a:ext uri="{FF2B5EF4-FFF2-40B4-BE49-F238E27FC236}">
                      <a16:creationId xmlns:a16="http://schemas.microsoft.com/office/drawing/2014/main" id="{E7E51EDF-DA7F-420A-810F-001FCAB31EE6}"/>
                    </a:ext>
                  </a:extLst>
                </p:cNvPr>
                <p:cNvCxnSpPr/>
                <p:nvPr/>
              </p:nvCxnSpPr>
              <p:spPr>
                <a:xfrm>
                  <a:off x="1194106" y="2187918"/>
                  <a:ext cx="115424" cy="0"/>
                </a:xfrm>
                <a:prstGeom prst="line">
                  <a:avLst/>
                </a:prstGeom>
                <a:ln w="12700">
                  <a:solidFill>
                    <a:srgbClr val="BC101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99E1D267-5734-4B50-836E-44DB25817E00}"/>
                  </a:ext>
                </a:extLst>
              </p:cNvPr>
              <p:cNvSpPr txBox="1"/>
              <p:nvPr/>
            </p:nvSpPr>
            <p:spPr>
              <a:xfrm>
                <a:off x="1350679" y="1761664"/>
                <a:ext cx="184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E6838DD9-1147-4BF8-AEE3-334A4760F507}"/>
                </a:ext>
              </a:extLst>
            </p:cNvPr>
            <p:cNvSpPr txBox="1"/>
            <p:nvPr/>
          </p:nvSpPr>
          <p:spPr>
            <a:xfrm>
              <a:off x="2645816" y="2016372"/>
              <a:ext cx="9724767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spc="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从现在起到本世纪中叶，</a:t>
              </a:r>
              <a:r>
                <a:rPr lang="zh-CN" altLang="en-US" sz="2400" b="1" spc="600" dirty="0">
                  <a:solidFill>
                    <a:srgbClr val="FF0000"/>
                  </a:solidFill>
                  <a:cs typeface="+mn-ea"/>
                  <a:sym typeface="+mn-lt"/>
                </a:rPr>
                <a:t>全面建成社会主义现代化强国、全面推进中华民族伟大复兴</a:t>
              </a:r>
              <a:r>
                <a:rPr lang="zh-CN" altLang="en-US" sz="2400" spc="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，是全党全国人民的</a:t>
              </a:r>
              <a:r>
                <a:rPr lang="zh-CN" altLang="en-US" sz="2400" spc="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中心任务。</a:t>
              </a:r>
              <a:endParaRPr lang="zh-CN" alt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3D26B9B6-28BD-4E2B-ABF2-11932C4E6AB8}"/>
              </a:ext>
            </a:extLst>
          </p:cNvPr>
          <p:cNvGrpSpPr/>
          <p:nvPr/>
        </p:nvGrpSpPr>
        <p:grpSpPr>
          <a:xfrm>
            <a:off x="1094300" y="4263179"/>
            <a:ext cx="10416180" cy="1938992"/>
            <a:chOff x="2057363" y="3440644"/>
            <a:chExt cx="10416180" cy="1938992"/>
          </a:xfrm>
        </p:grpSpPr>
        <p:grpSp>
          <p:nvGrpSpPr>
            <p:cNvPr id="51" name="组合 50">
              <a:extLst>
                <a:ext uri="{FF2B5EF4-FFF2-40B4-BE49-F238E27FC236}">
                  <a16:creationId xmlns:a16="http://schemas.microsoft.com/office/drawing/2014/main" id="{CAA89066-9052-446A-9DD7-F9497704103F}"/>
                </a:ext>
              </a:extLst>
            </p:cNvPr>
            <p:cNvGrpSpPr/>
            <p:nvPr/>
          </p:nvGrpSpPr>
          <p:grpSpPr>
            <a:xfrm>
              <a:off x="2057363" y="3524648"/>
              <a:ext cx="295008" cy="179584"/>
              <a:chOff x="1014522" y="2087880"/>
              <a:chExt cx="295008" cy="179584"/>
            </a:xfrm>
          </p:grpSpPr>
          <p:sp>
            <p:nvSpPr>
              <p:cNvPr id="52" name="椭圆 51">
                <a:extLst>
                  <a:ext uri="{FF2B5EF4-FFF2-40B4-BE49-F238E27FC236}">
                    <a16:creationId xmlns:a16="http://schemas.microsoft.com/office/drawing/2014/main" id="{85F75A2A-BE93-499F-AE1F-2933F6463AAE}"/>
                  </a:ext>
                </a:extLst>
              </p:cNvPr>
              <p:cNvSpPr/>
              <p:nvPr/>
            </p:nvSpPr>
            <p:spPr>
              <a:xfrm>
                <a:off x="1014522" y="2087880"/>
                <a:ext cx="179584" cy="179584"/>
              </a:xfrm>
              <a:prstGeom prst="ellipse">
                <a:avLst/>
              </a:prstGeom>
              <a:solidFill>
                <a:srgbClr val="BC101A"/>
              </a:solidFill>
              <a:ln w="41275">
                <a:solidFill>
                  <a:srgbClr val="FFF9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cxnSp>
            <p:nvCxnSpPr>
              <p:cNvPr id="53" name="直接连接符 52">
                <a:extLst>
                  <a:ext uri="{FF2B5EF4-FFF2-40B4-BE49-F238E27FC236}">
                    <a16:creationId xmlns:a16="http://schemas.microsoft.com/office/drawing/2014/main" id="{0D751C46-AFE6-4A9C-9428-A0D9F557BF54}"/>
                  </a:ext>
                </a:extLst>
              </p:cNvPr>
              <p:cNvCxnSpPr/>
              <p:nvPr/>
            </p:nvCxnSpPr>
            <p:spPr>
              <a:xfrm>
                <a:off x="1194106" y="2187918"/>
                <a:ext cx="115424" cy="0"/>
              </a:xfrm>
              <a:prstGeom prst="line">
                <a:avLst/>
              </a:prstGeom>
              <a:ln w="12700">
                <a:solidFill>
                  <a:srgbClr val="BC101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CD18E91F-A4DB-4C4F-831C-31AB39823E98}"/>
                </a:ext>
              </a:extLst>
            </p:cNvPr>
            <p:cNvSpPr txBox="1"/>
            <p:nvPr/>
          </p:nvSpPr>
          <p:spPr>
            <a:xfrm>
              <a:off x="2645817" y="3440644"/>
              <a:ext cx="9827726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spc="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我们</a:t>
              </a:r>
              <a:r>
                <a:rPr lang="zh-CN" altLang="en-US" sz="2400" spc="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要按照</a:t>
              </a:r>
              <a:r>
                <a:rPr lang="zh-CN" altLang="en-US" sz="2400" b="1" spc="600" dirty="0">
                  <a:solidFill>
                    <a:srgbClr val="FF0000"/>
                  </a:solidFill>
                  <a:cs typeface="+mn-ea"/>
                  <a:sym typeface="+mn-lt"/>
                </a:rPr>
                <a:t>党的二十大的战略部署</a:t>
              </a:r>
              <a:r>
                <a:rPr lang="zh-CN" altLang="en-US" sz="2400" spc="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，坚持统筹推进“</a:t>
              </a:r>
              <a:r>
                <a:rPr lang="zh-CN" altLang="en-US" sz="2400" b="1" spc="600" dirty="0">
                  <a:solidFill>
                    <a:srgbClr val="FF0000"/>
                  </a:solidFill>
                  <a:cs typeface="+mn-ea"/>
                  <a:sym typeface="+mn-lt"/>
                </a:rPr>
                <a:t>五位一体</a:t>
              </a:r>
              <a:r>
                <a:rPr lang="zh-CN" altLang="en-US" sz="2400" spc="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”总体布局、协调推进“</a:t>
              </a:r>
              <a:r>
                <a:rPr lang="zh-CN" altLang="en-US" sz="2400" b="1" spc="600" dirty="0">
                  <a:solidFill>
                    <a:srgbClr val="FF0000"/>
                  </a:solidFill>
                  <a:cs typeface="+mn-ea"/>
                  <a:sym typeface="+mn-lt"/>
                </a:rPr>
                <a:t>四个全面</a:t>
              </a:r>
              <a:r>
                <a:rPr lang="zh-CN" altLang="en-US" sz="2400" spc="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”战略布局，加快推进</a:t>
              </a:r>
              <a:r>
                <a:rPr lang="zh-CN" altLang="en-US" sz="2400" b="1" spc="600" dirty="0">
                  <a:solidFill>
                    <a:srgbClr val="FF0000"/>
                  </a:solidFill>
                  <a:cs typeface="+mn-ea"/>
                  <a:sym typeface="+mn-lt"/>
                </a:rPr>
                <a:t>中国式现代化建设</a:t>
              </a:r>
              <a:r>
                <a:rPr lang="zh-CN" altLang="en-US" sz="2400" spc="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，团结奋斗，开拓创新，在新征程上作出无负时代、无负历史、无负人民的业绩，为推进强国建设、民族复兴作出我们这一代人的应有贡献！</a:t>
              </a:r>
            </a:p>
          </p:txBody>
        </p:sp>
      </p:grpSp>
      <p:pic>
        <p:nvPicPr>
          <p:cNvPr id="62" name="图片 61">
            <a:extLst>
              <a:ext uri="{FF2B5EF4-FFF2-40B4-BE49-F238E27FC236}">
                <a16:creationId xmlns:a16="http://schemas.microsoft.com/office/drawing/2014/main" id="{9614E3DB-189A-4356-8F0B-9E4DB47483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3025" y="5786942"/>
            <a:ext cx="12225024" cy="1071058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88A4AC53-B244-4A37-BB2E-CF4366CAAA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4700" y="333233"/>
            <a:ext cx="860703" cy="511562"/>
          </a:xfrm>
          <a:prstGeom prst="rect">
            <a:avLst/>
          </a:prstGeom>
        </p:spPr>
      </p:pic>
      <p:grpSp>
        <p:nvGrpSpPr>
          <p:cNvPr id="42" name="组合 41">
            <a:extLst>
              <a:ext uri="{FF2B5EF4-FFF2-40B4-BE49-F238E27FC236}">
                <a16:creationId xmlns:a16="http://schemas.microsoft.com/office/drawing/2014/main" id="{EF3CACB8-C14A-4E38-8332-459E633F2997}"/>
              </a:ext>
            </a:extLst>
          </p:cNvPr>
          <p:cNvGrpSpPr/>
          <p:nvPr/>
        </p:nvGrpSpPr>
        <p:grpSpPr>
          <a:xfrm>
            <a:off x="1373660" y="1373820"/>
            <a:ext cx="9411654" cy="1426799"/>
            <a:chOff x="688561" y="3808322"/>
            <a:chExt cx="10643054" cy="2875569"/>
          </a:xfrm>
        </p:grpSpPr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FCBF6852-9EC4-4249-8A93-D35879815622}"/>
                </a:ext>
              </a:extLst>
            </p:cNvPr>
            <p:cNvSpPr txBox="1"/>
            <p:nvPr/>
          </p:nvSpPr>
          <p:spPr>
            <a:xfrm>
              <a:off x="688561" y="3831723"/>
              <a:ext cx="10608330" cy="285216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dirty="0">
                  <a:cs typeface="+mn-ea"/>
                  <a:sym typeface="+mn-lt"/>
                </a:rPr>
                <a:t>中国共产党成立之后，紧紧团结带领全国各族人民，经过百年奋斗，洗雪民族耻辱，中国人民成为自己命运的主人，中华民族迎来了从站起来、富起来到强起来的伟大飞跃，中华民族伟大复兴进入了不可逆转的历史进程。</a:t>
              </a:r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60965218-2E53-44FD-ADA0-DB90F4FE8119}"/>
                </a:ext>
              </a:extLst>
            </p:cNvPr>
            <p:cNvSpPr/>
            <p:nvPr/>
          </p:nvSpPr>
          <p:spPr>
            <a:xfrm>
              <a:off x="688561" y="3808322"/>
              <a:ext cx="10643054" cy="2511455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883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>
            <a:extLst>
              <a:ext uri="{FF2B5EF4-FFF2-40B4-BE49-F238E27FC236}">
                <a16:creationId xmlns:a16="http://schemas.microsoft.com/office/drawing/2014/main" id="{1F8D4504-BAC1-4389-8E34-3CA72598D4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4800" y="2910062"/>
            <a:ext cx="8347984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9pPr>
          </a:lstStyle>
          <a:p>
            <a:pPr lvl="0" eaLnBrk="1" hangingPunct="1">
              <a:lnSpc>
                <a:spcPct val="130000"/>
              </a:lnSpc>
            </a:pPr>
            <a:r>
              <a:rPr lang="zh-CN" altLang="en-US" sz="2000" dirty="0">
                <a:solidFill>
                  <a:prstClr val="black"/>
                </a:solidFill>
                <a:latin typeface="微软雅黑" panose="020F0502020204030204"/>
                <a:ea typeface="微软雅黑"/>
                <a:cs typeface="+mn-ea"/>
                <a:sym typeface="+mn-lt"/>
              </a:rPr>
              <a:t>在强国建设、民族复兴的新征程，我们要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F0502020204030204"/>
                <a:ea typeface="微软雅黑"/>
                <a:cs typeface="+mn-ea"/>
                <a:sym typeface="+mn-lt"/>
              </a:rPr>
              <a:t>坚定不移推动高质量发展</a:t>
            </a:r>
            <a:r>
              <a:rPr lang="zh-CN" altLang="en-US" sz="2000" dirty="0">
                <a:solidFill>
                  <a:prstClr val="black"/>
                </a:solidFill>
                <a:latin typeface="微软雅黑" panose="020F0502020204030204"/>
                <a:ea typeface="微软雅黑"/>
                <a:cs typeface="+mn-ea"/>
                <a:sym typeface="+mn-lt"/>
              </a:rPr>
              <a:t>。要完整、准确、全面贯彻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F0502020204030204"/>
                <a:ea typeface="微软雅黑"/>
                <a:cs typeface="+mn-ea"/>
                <a:sym typeface="+mn-lt"/>
              </a:rPr>
              <a:t>新发展理念</a:t>
            </a:r>
            <a:r>
              <a:rPr lang="zh-CN" altLang="en-US" sz="2000" dirty="0">
                <a:solidFill>
                  <a:prstClr val="black"/>
                </a:solidFill>
                <a:latin typeface="微软雅黑" panose="020F0502020204030204"/>
                <a:ea typeface="微软雅黑"/>
                <a:cs typeface="+mn-ea"/>
                <a:sym typeface="+mn-lt"/>
              </a:rPr>
              <a:t>，加快构建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F0502020204030204"/>
                <a:ea typeface="微软雅黑"/>
                <a:cs typeface="+mn-ea"/>
                <a:sym typeface="+mn-lt"/>
              </a:rPr>
              <a:t>新发展格局</a:t>
            </a:r>
            <a:r>
              <a:rPr lang="zh-CN" altLang="en-US" sz="2000" dirty="0">
                <a:solidFill>
                  <a:prstClr val="black"/>
                </a:solidFill>
                <a:latin typeface="微软雅黑" panose="020F0502020204030204"/>
                <a:ea typeface="微软雅黑"/>
                <a:cs typeface="+mn-ea"/>
                <a:sym typeface="+mn-lt"/>
              </a:rPr>
              <a:t>，深入实施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F0502020204030204"/>
                <a:ea typeface="微软雅黑"/>
                <a:cs typeface="+mn-ea"/>
                <a:sym typeface="+mn-lt"/>
              </a:rPr>
              <a:t>科教兴国战略</a:t>
            </a:r>
            <a:r>
              <a:rPr lang="zh-CN" altLang="en-US" sz="2000" dirty="0">
                <a:solidFill>
                  <a:prstClr val="black"/>
                </a:solidFill>
                <a:latin typeface="微软雅黑" panose="020F0502020204030204"/>
                <a:ea typeface="微软雅黑"/>
                <a:cs typeface="+mn-ea"/>
                <a:sym typeface="+mn-lt"/>
              </a:rPr>
              <a:t>、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F0502020204030204"/>
                <a:ea typeface="微软雅黑"/>
                <a:cs typeface="+mn-ea"/>
                <a:sym typeface="+mn-lt"/>
              </a:rPr>
              <a:t>人才强国战略</a:t>
            </a:r>
            <a:r>
              <a:rPr lang="zh-CN" altLang="en-US" sz="2000" dirty="0">
                <a:solidFill>
                  <a:prstClr val="black"/>
                </a:solidFill>
                <a:latin typeface="微软雅黑" panose="020F0502020204030204"/>
                <a:ea typeface="微软雅黑"/>
                <a:cs typeface="+mn-ea"/>
                <a:sym typeface="+mn-lt"/>
              </a:rPr>
              <a:t>、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F0502020204030204"/>
                <a:ea typeface="微软雅黑"/>
                <a:cs typeface="+mn-ea"/>
                <a:sym typeface="+mn-lt"/>
              </a:rPr>
              <a:t>创新驱动发展战略</a:t>
            </a:r>
            <a:r>
              <a:rPr lang="zh-CN" altLang="en-US" sz="2000" dirty="0">
                <a:solidFill>
                  <a:prstClr val="black"/>
                </a:solidFill>
                <a:latin typeface="微软雅黑" panose="020F0502020204030204"/>
                <a:ea typeface="微软雅黑"/>
                <a:cs typeface="+mn-ea"/>
                <a:sym typeface="+mn-lt"/>
              </a:rPr>
              <a:t>，着力提升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F0502020204030204"/>
                <a:ea typeface="微软雅黑"/>
                <a:cs typeface="+mn-ea"/>
                <a:sym typeface="+mn-lt"/>
              </a:rPr>
              <a:t>科技自立自强能力</a:t>
            </a:r>
            <a:r>
              <a:rPr lang="zh-CN" altLang="en-US" sz="2000" dirty="0">
                <a:solidFill>
                  <a:prstClr val="black"/>
                </a:solidFill>
                <a:latin typeface="微软雅黑" panose="020F0502020204030204"/>
                <a:ea typeface="微软雅黑"/>
                <a:cs typeface="+mn-ea"/>
                <a:sym typeface="+mn-lt"/>
              </a:rPr>
              <a:t>，推动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F0502020204030204"/>
                <a:ea typeface="微软雅黑"/>
                <a:cs typeface="+mn-ea"/>
                <a:sym typeface="+mn-lt"/>
              </a:rPr>
              <a:t>产业转型升级</a:t>
            </a:r>
            <a:r>
              <a:rPr lang="zh-CN" altLang="en-US" sz="2000" dirty="0">
                <a:solidFill>
                  <a:prstClr val="black"/>
                </a:solidFill>
                <a:latin typeface="微软雅黑" panose="020F0502020204030204"/>
                <a:ea typeface="微软雅黑"/>
                <a:cs typeface="+mn-ea"/>
                <a:sym typeface="+mn-lt"/>
              </a:rPr>
              <a:t>，推动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F0502020204030204"/>
                <a:ea typeface="微软雅黑"/>
                <a:cs typeface="+mn-ea"/>
                <a:sym typeface="+mn-lt"/>
              </a:rPr>
              <a:t>城乡区域协调发展</a:t>
            </a:r>
            <a:r>
              <a:rPr lang="zh-CN" altLang="en-US" sz="2000" dirty="0">
                <a:solidFill>
                  <a:prstClr val="black"/>
                </a:solidFill>
                <a:latin typeface="微软雅黑" panose="020F0502020204030204"/>
                <a:ea typeface="微软雅黑"/>
                <a:cs typeface="+mn-ea"/>
                <a:sym typeface="+mn-lt"/>
              </a:rPr>
              <a:t>，推动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F0502020204030204"/>
                <a:ea typeface="微软雅黑"/>
                <a:cs typeface="+mn-ea"/>
                <a:sym typeface="+mn-lt"/>
              </a:rPr>
              <a:t>经济社会发展绿色化、低碳化</a:t>
            </a:r>
            <a:r>
              <a:rPr lang="zh-CN" altLang="en-US" sz="2000" dirty="0">
                <a:solidFill>
                  <a:prstClr val="black"/>
                </a:solidFill>
                <a:latin typeface="微软雅黑" panose="020F0502020204030204"/>
                <a:ea typeface="微软雅黑"/>
                <a:cs typeface="+mn-ea"/>
                <a:sym typeface="+mn-lt"/>
              </a:rPr>
              <a:t>，推动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F0502020204030204"/>
                <a:ea typeface="微软雅黑"/>
                <a:cs typeface="+mn-ea"/>
                <a:sym typeface="+mn-lt"/>
              </a:rPr>
              <a:t>经济实现质的有效提升和量的合理增长</a:t>
            </a:r>
            <a:r>
              <a:rPr lang="zh-CN" altLang="en-US" sz="2000" dirty="0">
                <a:solidFill>
                  <a:prstClr val="black"/>
                </a:solidFill>
                <a:latin typeface="微软雅黑" panose="020F0502020204030204"/>
                <a:ea typeface="微软雅黑"/>
                <a:cs typeface="+mn-ea"/>
                <a:sym typeface="+mn-lt"/>
              </a:rPr>
              <a:t>，不断壮大我国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F0502020204030204"/>
                <a:ea typeface="微软雅黑"/>
                <a:cs typeface="+mn-ea"/>
                <a:sym typeface="+mn-lt"/>
              </a:rPr>
              <a:t>经济实力、科技实力、综合国力</a:t>
            </a:r>
            <a:r>
              <a:rPr lang="zh-CN" altLang="en-US" sz="2000" dirty="0">
                <a:solidFill>
                  <a:prstClr val="black"/>
                </a:solidFill>
                <a:latin typeface="微软雅黑" panose="020F0502020204030204"/>
                <a:ea typeface="微软雅黑"/>
                <a:cs typeface="+mn-ea"/>
                <a:sym typeface="+mn-lt"/>
              </a:rPr>
              <a:t>。</a:t>
            </a:r>
          </a:p>
        </p:txBody>
      </p:sp>
      <p:sp>
        <p:nvSpPr>
          <p:cNvPr id="43" name="圆角矩形 15"/>
          <p:cNvSpPr/>
          <p:nvPr/>
        </p:nvSpPr>
        <p:spPr>
          <a:xfrm>
            <a:off x="1536223" y="2583371"/>
            <a:ext cx="8925138" cy="3146373"/>
          </a:xfrm>
          <a:prstGeom prst="roundRect">
            <a:avLst/>
          </a:prstGeom>
          <a:noFill/>
          <a:ln w="19050" cap="flat" cmpd="sng" algn="ctr">
            <a:solidFill>
              <a:srgbClr val="E22A36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24071F3C-833B-42F2-856F-3FC424B65C32}"/>
              </a:ext>
            </a:extLst>
          </p:cNvPr>
          <p:cNvGrpSpPr/>
          <p:nvPr/>
        </p:nvGrpSpPr>
        <p:grpSpPr>
          <a:xfrm>
            <a:off x="790581" y="1503525"/>
            <a:ext cx="9633529" cy="584775"/>
            <a:chOff x="1015174" y="1422502"/>
            <a:chExt cx="9455235" cy="584775"/>
          </a:xfrm>
        </p:grpSpPr>
        <p:grpSp>
          <p:nvGrpSpPr>
            <p:cNvPr id="46" name="组合 20">
              <a:extLst>
                <a:ext uri="{FF2B5EF4-FFF2-40B4-BE49-F238E27FC236}">
                  <a16:creationId xmlns:a16="http://schemas.microsoft.com/office/drawing/2014/main" id="{4BBB3967-AF6B-4A97-8C61-276988DBB5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5174" y="1422502"/>
              <a:ext cx="6929598" cy="584775"/>
              <a:chOff x="383197" y="1297979"/>
              <a:chExt cx="8068195" cy="637991"/>
            </a:xfrm>
          </p:grpSpPr>
          <p:sp>
            <p:nvSpPr>
              <p:cNvPr id="49" name="文本框 22">
                <a:extLst>
                  <a:ext uri="{FF2B5EF4-FFF2-40B4-BE49-F238E27FC236}">
                    <a16:creationId xmlns:a16="http://schemas.microsoft.com/office/drawing/2014/main" id="{0EA001A6-CF92-41BC-A26D-C118BC5B0F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2206" y="1297979"/>
                <a:ext cx="7979186" cy="6379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Open Sans" panose="020B0606030504020204" pitchFamily="34" charset="0"/>
                    <a:ea typeface="冬青黑体简体中文 W3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Open Sans" panose="020B0606030504020204" pitchFamily="34" charset="0"/>
                    <a:ea typeface="冬青黑体简体中文 W3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Open Sans" panose="020B0606030504020204" pitchFamily="34" charset="0"/>
                    <a:ea typeface="冬青黑体简体中文 W3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Open Sans" panose="020B0606030504020204" pitchFamily="34" charset="0"/>
                    <a:ea typeface="冬青黑体简体中文 W3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Open Sans" panose="020B0606030504020204" pitchFamily="34" charset="0"/>
                    <a:ea typeface="冬青黑体简体中文 W3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panose="020B0606030504020204" pitchFamily="34" charset="0"/>
                    <a:ea typeface="冬青黑体简体中文 W3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panose="020B0606030504020204" pitchFamily="34" charset="0"/>
                    <a:ea typeface="冬青黑体简体中文 W3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panose="020B0606030504020204" pitchFamily="34" charset="0"/>
                    <a:ea typeface="冬青黑体简体中文 W3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panose="020B0606030504020204" pitchFamily="34" charset="0"/>
                    <a:ea typeface="冬青黑体简体中文 W3" charset="-122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3200" b="1" spc="300" dirty="0">
                    <a:latin typeface="+mn-lt"/>
                    <a:ea typeface="+mn-ea"/>
                    <a:cs typeface="+mn-ea"/>
                    <a:sym typeface="+mn-lt"/>
                  </a:rPr>
                  <a:t>坚定不移推动高质量发展</a:t>
                </a:r>
              </a:p>
            </p:txBody>
          </p:sp>
          <p:cxnSp>
            <p:nvCxnSpPr>
              <p:cNvPr id="50" name="直接连接符 49">
                <a:extLst>
                  <a:ext uri="{FF2B5EF4-FFF2-40B4-BE49-F238E27FC236}">
                    <a16:creationId xmlns:a16="http://schemas.microsoft.com/office/drawing/2014/main" id="{B32ABE46-2FAF-4472-819F-2D67A3A2BA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3197" y="1362028"/>
                <a:ext cx="0" cy="483835"/>
              </a:xfrm>
              <a:prstGeom prst="line">
                <a:avLst/>
              </a:prstGeom>
              <a:noFill/>
              <a:ln w="5715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47" name="Line 106">
              <a:extLst>
                <a:ext uri="{FF2B5EF4-FFF2-40B4-BE49-F238E27FC236}">
                  <a16:creationId xmlns:a16="http://schemas.microsoft.com/office/drawing/2014/main" id="{48FE4955-FD73-46A6-96F5-6E5A6183E2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70249" y="1736449"/>
              <a:ext cx="3736307" cy="13411"/>
            </a:xfrm>
            <a:prstGeom prst="line">
              <a:avLst/>
            </a:prstGeom>
            <a:noFill/>
            <a:ln w="19050" cap="flat">
              <a:solidFill>
                <a:srgbClr val="C00000"/>
              </a:solidFill>
              <a:prstDash val="solid"/>
              <a:miter lim="800000"/>
              <a:headEnd/>
              <a:tailEnd type="oval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8" name="椭圆 47">
              <a:extLst>
                <a:ext uri="{FF2B5EF4-FFF2-40B4-BE49-F238E27FC236}">
                  <a16:creationId xmlns:a16="http://schemas.microsoft.com/office/drawing/2014/main" id="{40500327-B3F1-43EA-88E7-D4AFF4245431}"/>
                </a:ext>
              </a:extLst>
            </p:cNvPr>
            <p:cNvSpPr/>
            <p:nvPr/>
          </p:nvSpPr>
          <p:spPr>
            <a:xfrm flipH="1">
              <a:off x="10058449" y="1524374"/>
              <a:ext cx="411960" cy="424679"/>
            </a:xfrm>
            <a:prstGeom prst="ellipse">
              <a:avLst/>
            </a:prstGeom>
            <a:solidFill>
              <a:srgbClr val="C00000"/>
            </a:solidFill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lIns="120948" tIns="60475" rIns="120948" bIns="60475" anchor="ctr"/>
            <a:lstStyle/>
            <a:p>
              <a:pPr algn="ctr">
                <a:defRPr/>
              </a:pPr>
              <a:r>
                <a:rPr lang="en-US" altLang="zh-CN" sz="2000" b="1" kern="0" dirty="0">
                  <a:solidFill>
                    <a:prstClr val="white"/>
                  </a:solidFill>
                  <a:cs typeface="+mn-ea"/>
                  <a:sym typeface="+mn-lt"/>
                </a:rPr>
                <a:t>1</a:t>
              </a:r>
              <a:endParaRPr lang="zh-CN" altLang="en-US" sz="2000" b="1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1" name="组合 9">
            <a:extLst>
              <a:ext uri="{FF2B5EF4-FFF2-40B4-BE49-F238E27FC236}">
                <a16:creationId xmlns:a16="http://schemas.microsoft.com/office/drawing/2014/main" id="{231307AD-CEAC-46F4-865D-A65752640A42}"/>
              </a:ext>
            </a:extLst>
          </p:cNvPr>
          <p:cNvGrpSpPr/>
          <p:nvPr/>
        </p:nvGrpSpPr>
        <p:grpSpPr bwMode="auto">
          <a:xfrm>
            <a:off x="1409223" y="401882"/>
            <a:ext cx="5263424" cy="461665"/>
            <a:chOff x="632293" y="1140767"/>
            <a:chExt cx="5262720" cy="462959"/>
          </a:xfrm>
        </p:grpSpPr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812A2ACF-3380-481B-9516-11CBBCD03E46}"/>
                </a:ext>
              </a:extLst>
            </p:cNvPr>
            <p:cNvSpPr/>
            <p:nvPr/>
          </p:nvSpPr>
          <p:spPr>
            <a:xfrm>
              <a:off x="632293" y="1158278"/>
              <a:ext cx="126983" cy="42664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88B92A75-DF5C-4FAE-8292-AE96E8995C4E}"/>
                </a:ext>
              </a:extLst>
            </p:cNvPr>
            <p:cNvSpPr txBox="1"/>
            <p:nvPr/>
          </p:nvSpPr>
          <p:spPr>
            <a:xfrm>
              <a:off x="846576" y="1140767"/>
              <a:ext cx="5048437" cy="4629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spc="300" dirty="0">
                  <a:solidFill>
                    <a:srgbClr val="C00000"/>
                  </a:solidFill>
                  <a:cs typeface="+mn-ea"/>
                  <a:sym typeface="+mn-lt"/>
                </a:rPr>
                <a:t>强国建设、民族复兴的新征程</a:t>
              </a:r>
            </a:p>
          </p:txBody>
        </p:sp>
      </p:grpSp>
      <p:cxnSp>
        <p:nvCxnSpPr>
          <p:cNvPr id="54" name="直接连接符 53"/>
          <p:cNvCxnSpPr>
            <a:stCxn id="52" idx="2"/>
          </p:cNvCxnSpPr>
          <p:nvPr/>
        </p:nvCxnSpPr>
        <p:spPr>
          <a:xfrm>
            <a:off x="1472723" y="844795"/>
            <a:ext cx="10719277" cy="22134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图片 54">
            <a:extLst>
              <a:ext uri="{FF2B5EF4-FFF2-40B4-BE49-F238E27FC236}">
                <a16:creationId xmlns:a16="http://schemas.microsoft.com/office/drawing/2014/main" id="{88A4AC53-B244-4A37-BB2E-CF4366CAAA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4700" y="333233"/>
            <a:ext cx="860703" cy="511562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9614E3DB-189A-4356-8F0B-9E4DB47483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786942"/>
            <a:ext cx="12225024" cy="107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4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24071F3C-833B-42F2-856F-3FC424B65C32}"/>
              </a:ext>
            </a:extLst>
          </p:cNvPr>
          <p:cNvGrpSpPr/>
          <p:nvPr/>
        </p:nvGrpSpPr>
        <p:grpSpPr>
          <a:xfrm>
            <a:off x="790581" y="1503525"/>
            <a:ext cx="9633529" cy="584775"/>
            <a:chOff x="1015174" y="1422502"/>
            <a:chExt cx="9455235" cy="584775"/>
          </a:xfrm>
        </p:grpSpPr>
        <p:grpSp>
          <p:nvGrpSpPr>
            <p:cNvPr id="5" name="组合 20">
              <a:extLst>
                <a:ext uri="{FF2B5EF4-FFF2-40B4-BE49-F238E27FC236}">
                  <a16:creationId xmlns:a16="http://schemas.microsoft.com/office/drawing/2014/main" id="{4BBB3967-AF6B-4A97-8C61-276988DBB5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5174" y="1422502"/>
              <a:ext cx="6929598" cy="584775"/>
              <a:chOff x="383197" y="1297979"/>
              <a:chExt cx="8068195" cy="637991"/>
            </a:xfrm>
          </p:grpSpPr>
          <p:sp>
            <p:nvSpPr>
              <p:cNvPr id="8" name="文本框 22">
                <a:extLst>
                  <a:ext uri="{FF2B5EF4-FFF2-40B4-BE49-F238E27FC236}">
                    <a16:creationId xmlns:a16="http://schemas.microsoft.com/office/drawing/2014/main" id="{0EA001A6-CF92-41BC-A26D-C118BC5B0F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2206" y="1297979"/>
                <a:ext cx="7979186" cy="6379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Open Sans" panose="020B0606030504020204" pitchFamily="34" charset="0"/>
                    <a:ea typeface="冬青黑体简体中文 W3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Open Sans" panose="020B0606030504020204" pitchFamily="34" charset="0"/>
                    <a:ea typeface="冬青黑体简体中文 W3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Open Sans" panose="020B0606030504020204" pitchFamily="34" charset="0"/>
                    <a:ea typeface="冬青黑体简体中文 W3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Open Sans" panose="020B0606030504020204" pitchFamily="34" charset="0"/>
                    <a:ea typeface="冬青黑体简体中文 W3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Open Sans" panose="020B0606030504020204" pitchFamily="34" charset="0"/>
                    <a:ea typeface="冬青黑体简体中文 W3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panose="020B0606030504020204" pitchFamily="34" charset="0"/>
                    <a:ea typeface="冬青黑体简体中文 W3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panose="020B0606030504020204" pitchFamily="34" charset="0"/>
                    <a:ea typeface="冬青黑体简体中文 W3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panose="020B0606030504020204" pitchFamily="34" charset="0"/>
                    <a:ea typeface="冬青黑体简体中文 W3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panose="020B0606030504020204" pitchFamily="34" charset="0"/>
                    <a:ea typeface="冬青黑体简体中文 W3" charset="-122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3200" b="1" spc="300" dirty="0">
                    <a:latin typeface="+mn-lt"/>
                    <a:ea typeface="+mn-ea"/>
                    <a:cs typeface="+mn-ea"/>
                    <a:sym typeface="+mn-lt"/>
                  </a:rPr>
                  <a:t>始终坚持人民至上</a:t>
                </a:r>
              </a:p>
            </p:txBody>
          </p:sp>
          <p:cxnSp>
            <p:nvCxnSpPr>
              <p:cNvPr id="9" name="直接连接符 8">
                <a:extLst>
                  <a:ext uri="{FF2B5EF4-FFF2-40B4-BE49-F238E27FC236}">
                    <a16:creationId xmlns:a16="http://schemas.microsoft.com/office/drawing/2014/main" id="{B32ABE46-2FAF-4472-819F-2D67A3A2BA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3197" y="1362028"/>
                <a:ext cx="0" cy="483835"/>
              </a:xfrm>
              <a:prstGeom prst="line">
                <a:avLst/>
              </a:prstGeom>
              <a:noFill/>
              <a:ln w="5715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6" name="Line 106">
              <a:extLst>
                <a:ext uri="{FF2B5EF4-FFF2-40B4-BE49-F238E27FC236}">
                  <a16:creationId xmlns:a16="http://schemas.microsoft.com/office/drawing/2014/main" id="{48FE4955-FD73-46A6-96F5-6E5A6183E2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70249" y="1736449"/>
              <a:ext cx="3736307" cy="13411"/>
            </a:xfrm>
            <a:prstGeom prst="line">
              <a:avLst/>
            </a:prstGeom>
            <a:noFill/>
            <a:ln w="19050" cap="flat">
              <a:solidFill>
                <a:srgbClr val="C00000"/>
              </a:solidFill>
              <a:prstDash val="solid"/>
              <a:miter lim="800000"/>
              <a:headEnd/>
              <a:tailEnd type="oval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40500327-B3F1-43EA-88E7-D4AFF4245431}"/>
                </a:ext>
              </a:extLst>
            </p:cNvPr>
            <p:cNvSpPr/>
            <p:nvPr/>
          </p:nvSpPr>
          <p:spPr>
            <a:xfrm flipH="1">
              <a:off x="10058449" y="1524374"/>
              <a:ext cx="411960" cy="424679"/>
            </a:xfrm>
            <a:prstGeom prst="ellipse">
              <a:avLst/>
            </a:prstGeom>
            <a:solidFill>
              <a:srgbClr val="C00000"/>
            </a:solidFill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lIns="120948" tIns="60475" rIns="120948" bIns="60475" anchor="ctr"/>
            <a:lstStyle/>
            <a:p>
              <a:pPr algn="ctr">
                <a:defRPr/>
              </a:pPr>
              <a:r>
                <a:rPr lang="en-US" altLang="zh-CN" sz="2000" b="1" kern="0" dirty="0">
                  <a:solidFill>
                    <a:prstClr val="white"/>
                  </a:solidFill>
                  <a:cs typeface="+mn-ea"/>
                  <a:sym typeface="+mn-lt"/>
                </a:rPr>
                <a:t>2</a:t>
              </a:r>
              <a:endParaRPr lang="zh-CN" altLang="en-US" sz="2000" b="1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EF3CACB8-C14A-4E38-8332-459E633F2997}"/>
              </a:ext>
            </a:extLst>
          </p:cNvPr>
          <p:cNvGrpSpPr/>
          <p:nvPr/>
        </p:nvGrpSpPr>
        <p:grpSpPr>
          <a:xfrm>
            <a:off x="1162225" y="2289884"/>
            <a:ext cx="9942379" cy="3347947"/>
            <a:chOff x="688561" y="3808322"/>
            <a:chExt cx="10643054" cy="2511455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FCBF6852-9EC4-4249-8A93-D35879815622}"/>
                </a:ext>
              </a:extLst>
            </p:cNvPr>
            <p:cNvSpPr txBox="1"/>
            <p:nvPr/>
          </p:nvSpPr>
          <p:spPr>
            <a:xfrm>
              <a:off x="688561" y="3831722"/>
              <a:ext cx="10608330" cy="24703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lnSpc>
                  <a:spcPct val="130000"/>
                </a:lnSpc>
                <a:buFont typeface="Wingdings" panose="05000000000000000000" pitchFamily="2" charset="2"/>
                <a:buChar char="Ø"/>
              </a:pPr>
              <a:r>
                <a:rPr lang="zh-CN" altLang="en-US" sz="2000" dirty="0">
                  <a:cs typeface="+mn-ea"/>
                  <a:sym typeface="+mn-lt"/>
                </a:rPr>
                <a:t>要积极发展</a:t>
              </a:r>
              <a:r>
                <a:rPr lang="zh-CN" altLang="en-US" sz="2000" b="1" dirty="0">
                  <a:solidFill>
                    <a:srgbClr val="FF0000"/>
                  </a:solidFill>
                  <a:cs typeface="+mn-ea"/>
                  <a:sym typeface="+mn-lt"/>
                </a:rPr>
                <a:t>全过程人民民主</a:t>
              </a:r>
              <a:r>
                <a:rPr lang="zh-CN" altLang="en-US" sz="2000" dirty="0">
                  <a:cs typeface="+mn-ea"/>
                  <a:sym typeface="+mn-lt"/>
                </a:rPr>
                <a:t>，坚持</a:t>
              </a:r>
              <a:r>
                <a:rPr lang="zh-CN" altLang="en-US" sz="2000" b="1" dirty="0">
                  <a:solidFill>
                    <a:srgbClr val="FF0000"/>
                  </a:solidFill>
                  <a:cs typeface="+mn-ea"/>
                  <a:sym typeface="+mn-lt"/>
                </a:rPr>
                <a:t>党的领导、人民当家作主、依法治国</a:t>
              </a:r>
              <a:r>
                <a:rPr lang="zh-CN" altLang="en-US" sz="2000" dirty="0">
                  <a:cs typeface="+mn-ea"/>
                  <a:sym typeface="+mn-lt"/>
                </a:rPr>
                <a:t>有机统一，健全</a:t>
              </a:r>
              <a:r>
                <a:rPr lang="zh-CN" altLang="en-US" sz="2000" b="1" dirty="0">
                  <a:solidFill>
                    <a:srgbClr val="FF0000"/>
                  </a:solidFill>
                  <a:cs typeface="+mn-ea"/>
                  <a:sym typeface="+mn-lt"/>
                </a:rPr>
                <a:t>人民当家作主</a:t>
              </a:r>
              <a:r>
                <a:rPr lang="zh-CN" altLang="en-US" sz="2000" dirty="0">
                  <a:cs typeface="+mn-ea"/>
                  <a:sym typeface="+mn-lt"/>
                </a:rPr>
                <a:t>制度体系，实现人民意志，保障人民权益，充分激发全体人民的积极性主动性创造性</a:t>
              </a:r>
              <a:r>
                <a:rPr lang="zh-CN" altLang="en-US" sz="2000" dirty="0" smtClean="0">
                  <a:cs typeface="+mn-ea"/>
                  <a:sym typeface="+mn-lt"/>
                </a:rPr>
                <a:t>。</a:t>
              </a:r>
              <a:endParaRPr lang="en-US" altLang="zh-CN" sz="2000" dirty="0" smtClean="0">
                <a:cs typeface="+mn-ea"/>
                <a:sym typeface="+mn-lt"/>
              </a:endParaRPr>
            </a:p>
            <a:p>
              <a:pPr marL="342900" indent="-342900">
                <a:lnSpc>
                  <a:spcPct val="130000"/>
                </a:lnSpc>
                <a:buFont typeface="Wingdings" panose="05000000000000000000" pitchFamily="2" charset="2"/>
                <a:buChar char="Ø"/>
              </a:pPr>
              <a:r>
                <a:rPr lang="zh-CN" altLang="en-US" sz="2000" dirty="0" smtClean="0">
                  <a:cs typeface="+mn-ea"/>
                  <a:sym typeface="+mn-lt"/>
                </a:rPr>
                <a:t>要</a:t>
              </a:r>
              <a:r>
                <a:rPr lang="zh-CN" altLang="en-US" sz="2000" b="1" dirty="0">
                  <a:solidFill>
                    <a:srgbClr val="FF0000"/>
                  </a:solidFill>
                  <a:cs typeface="+mn-ea"/>
                  <a:sym typeface="+mn-lt"/>
                </a:rPr>
                <a:t>贯彻以人民为中心的发展思想</a:t>
              </a:r>
              <a:r>
                <a:rPr lang="zh-CN" altLang="en-US" sz="2000" dirty="0">
                  <a:cs typeface="+mn-ea"/>
                  <a:sym typeface="+mn-lt"/>
                </a:rPr>
                <a:t>，</a:t>
              </a:r>
              <a:r>
                <a:rPr lang="zh-CN" altLang="en-US" sz="2000" b="1" dirty="0">
                  <a:solidFill>
                    <a:srgbClr val="FF0000"/>
                  </a:solidFill>
                  <a:cs typeface="+mn-ea"/>
                  <a:sym typeface="+mn-lt"/>
                </a:rPr>
                <a:t>完善分配制度</a:t>
              </a:r>
              <a:r>
                <a:rPr lang="zh-CN" altLang="en-US" sz="2000" dirty="0">
                  <a:cs typeface="+mn-ea"/>
                  <a:sym typeface="+mn-lt"/>
                </a:rPr>
                <a:t>，</a:t>
              </a:r>
              <a:r>
                <a:rPr lang="zh-CN" altLang="en-US" sz="2000" b="1" dirty="0">
                  <a:solidFill>
                    <a:srgbClr val="FF0000"/>
                  </a:solidFill>
                  <a:cs typeface="+mn-ea"/>
                  <a:sym typeface="+mn-lt"/>
                </a:rPr>
                <a:t>健全社会保障体系</a:t>
              </a:r>
              <a:r>
                <a:rPr lang="zh-CN" altLang="en-US" sz="2000" dirty="0">
                  <a:cs typeface="+mn-ea"/>
                  <a:sym typeface="+mn-lt"/>
                </a:rPr>
                <a:t>，</a:t>
              </a:r>
              <a:r>
                <a:rPr lang="zh-CN" altLang="en-US" sz="2000" b="1" dirty="0">
                  <a:solidFill>
                    <a:srgbClr val="FF0000"/>
                  </a:solidFill>
                  <a:cs typeface="+mn-ea"/>
                  <a:sym typeface="+mn-lt"/>
                </a:rPr>
                <a:t>强化基本公共服务</a:t>
              </a:r>
              <a:r>
                <a:rPr lang="zh-CN" altLang="en-US" sz="2000" dirty="0">
                  <a:cs typeface="+mn-ea"/>
                  <a:sym typeface="+mn-lt"/>
                </a:rPr>
                <a:t>，</a:t>
              </a:r>
              <a:r>
                <a:rPr lang="zh-CN" altLang="en-US" sz="2000" b="1" dirty="0">
                  <a:solidFill>
                    <a:srgbClr val="FF0000"/>
                  </a:solidFill>
                  <a:cs typeface="+mn-ea"/>
                  <a:sym typeface="+mn-lt"/>
                </a:rPr>
                <a:t>兜牢民生底线</a:t>
              </a:r>
              <a:r>
                <a:rPr lang="zh-CN" altLang="en-US" sz="2000" dirty="0">
                  <a:cs typeface="+mn-ea"/>
                  <a:sym typeface="+mn-lt"/>
                </a:rPr>
                <a:t>，</a:t>
              </a:r>
              <a:r>
                <a:rPr lang="zh-CN" altLang="en-US" sz="2000" b="1" dirty="0">
                  <a:solidFill>
                    <a:srgbClr val="FF0000"/>
                  </a:solidFill>
                  <a:cs typeface="+mn-ea"/>
                  <a:sym typeface="+mn-lt"/>
                </a:rPr>
                <a:t>解决好人民群众急难愁盼问题</a:t>
              </a:r>
              <a:r>
                <a:rPr lang="zh-CN" altLang="en-US" sz="2000" dirty="0">
                  <a:cs typeface="+mn-ea"/>
                  <a:sym typeface="+mn-lt"/>
                </a:rPr>
                <a:t>，让现代化建设成果更多更公平惠及全体人民，在推进全体人民共同富裕上不断取得更为明显的实质性进展</a:t>
              </a:r>
              <a:r>
                <a:rPr lang="zh-CN" altLang="en-US" sz="2000" dirty="0" smtClean="0">
                  <a:cs typeface="+mn-ea"/>
                  <a:sym typeface="+mn-lt"/>
                </a:rPr>
                <a:t>。</a:t>
              </a:r>
              <a:endParaRPr lang="en-US" altLang="zh-CN" sz="2000" dirty="0" smtClean="0">
                <a:cs typeface="+mn-ea"/>
                <a:sym typeface="+mn-lt"/>
              </a:endParaRPr>
            </a:p>
            <a:p>
              <a:pPr marL="342900" indent="-342900">
                <a:lnSpc>
                  <a:spcPct val="130000"/>
                </a:lnSpc>
                <a:buFont typeface="Wingdings" panose="05000000000000000000" pitchFamily="2" charset="2"/>
                <a:buChar char="Ø"/>
              </a:pPr>
              <a:r>
                <a:rPr lang="zh-CN" altLang="en-US" sz="2000" dirty="0" smtClean="0">
                  <a:cs typeface="+mn-ea"/>
                  <a:sym typeface="+mn-lt"/>
                </a:rPr>
                <a:t>要</a:t>
              </a:r>
              <a:r>
                <a:rPr lang="zh-CN" altLang="en-US" sz="2000" dirty="0">
                  <a:cs typeface="+mn-ea"/>
                  <a:sym typeface="+mn-lt"/>
                </a:rPr>
                <a:t>不断巩固发展</a:t>
              </a:r>
              <a:r>
                <a:rPr lang="zh-CN" altLang="en-US" sz="2000" b="1" dirty="0">
                  <a:solidFill>
                    <a:srgbClr val="FF0000"/>
                  </a:solidFill>
                  <a:cs typeface="+mn-ea"/>
                  <a:sym typeface="+mn-lt"/>
                </a:rPr>
                <a:t>全国各族人民大团结、海内外中华儿女大团结</a:t>
              </a:r>
              <a:r>
                <a:rPr lang="zh-CN" altLang="en-US" sz="2000" dirty="0">
                  <a:cs typeface="+mn-ea"/>
                  <a:sym typeface="+mn-lt"/>
                </a:rPr>
                <a:t>，充分调动一切积极因素，凝聚起强国建设、民族复兴的磅礴力量。</a:t>
              </a: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60965218-2E53-44FD-ADA0-DB90F4FE8119}"/>
                </a:ext>
              </a:extLst>
            </p:cNvPr>
            <p:cNvSpPr/>
            <p:nvPr/>
          </p:nvSpPr>
          <p:spPr>
            <a:xfrm>
              <a:off x="688561" y="3808322"/>
              <a:ext cx="10643054" cy="2511455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7" name="组合 9">
            <a:extLst>
              <a:ext uri="{FF2B5EF4-FFF2-40B4-BE49-F238E27FC236}">
                <a16:creationId xmlns:a16="http://schemas.microsoft.com/office/drawing/2014/main" id="{231307AD-CEAC-46F4-865D-A65752640A42}"/>
              </a:ext>
            </a:extLst>
          </p:cNvPr>
          <p:cNvGrpSpPr/>
          <p:nvPr/>
        </p:nvGrpSpPr>
        <p:grpSpPr bwMode="auto">
          <a:xfrm>
            <a:off x="1409223" y="401882"/>
            <a:ext cx="5263424" cy="461665"/>
            <a:chOff x="632293" y="1140767"/>
            <a:chExt cx="5262720" cy="462959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812A2ACF-3380-481B-9516-11CBBCD03E46}"/>
                </a:ext>
              </a:extLst>
            </p:cNvPr>
            <p:cNvSpPr/>
            <p:nvPr/>
          </p:nvSpPr>
          <p:spPr>
            <a:xfrm>
              <a:off x="632293" y="1158278"/>
              <a:ext cx="126983" cy="42664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88B92A75-DF5C-4FAE-8292-AE96E8995C4E}"/>
                </a:ext>
              </a:extLst>
            </p:cNvPr>
            <p:cNvSpPr txBox="1"/>
            <p:nvPr/>
          </p:nvSpPr>
          <p:spPr>
            <a:xfrm>
              <a:off x="846576" y="1140767"/>
              <a:ext cx="5048437" cy="4629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spc="300" dirty="0">
                  <a:solidFill>
                    <a:srgbClr val="C00000"/>
                  </a:solidFill>
                  <a:cs typeface="+mn-ea"/>
                  <a:sym typeface="+mn-lt"/>
                </a:rPr>
                <a:t>强国建设、民族复兴的新征程</a:t>
              </a:r>
            </a:p>
          </p:txBody>
        </p:sp>
      </p:grpSp>
      <p:cxnSp>
        <p:nvCxnSpPr>
          <p:cNvPr id="30" name="直接连接符 29"/>
          <p:cNvCxnSpPr>
            <a:stCxn id="28" idx="2"/>
          </p:cNvCxnSpPr>
          <p:nvPr/>
        </p:nvCxnSpPr>
        <p:spPr>
          <a:xfrm>
            <a:off x="1472723" y="844795"/>
            <a:ext cx="10719277" cy="22134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图片 30">
            <a:extLst>
              <a:ext uri="{FF2B5EF4-FFF2-40B4-BE49-F238E27FC236}">
                <a16:creationId xmlns:a16="http://schemas.microsoft.com/office/drawing/2014/main" id="{88A4AC53-B244-4A37-BB2E-CF4366CAAA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4700" y="333233"/>
            <a:ext cx="860703" cy="511562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1DADB8CE-702A-4576-AFC9-A1A49ABC58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78" y="5987151"/>
            <a:ext cx="435485" cy="48731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536223" y="6074356"/>
            <a:ext cx="5815725" cy="400110"/>
          </a:xfrm>
          <a:prstGeom prst="rect">
            <a:avLst/>
          </a:prstGeom>
          <a:noFill/>
          <a:ln w="28575">
            <a:solidFill>
              <a:schemeClr val="accent4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全面建成社会主义现代化强国，人民是决定性力量</a:t>
            </a:r>
          </a:p>
        </p:txBody>
      </p:sp>
      <p:sp>
        <p:nvSpPr>
          <p:cNvPr id="20" name="PA-10221"/>
          <p:cNvSpPr/>
          <p:nvPr>
            <p:custDataLst>
              <p:tags r:id="rId1"/>
            </p:custDataLst>
          </p:nvPr>
        </p:nvSpPr>
        <p:spPr>
          <a:xfrm>
            <a:off x="0" y="6664133"/>
            <a:ext cx="12192000" cy="19386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774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24071F3C-833B-42F2-856F-3FC424B65C32}"/>
              </a:ext>
            </a:extLst>
          </p:cNvPr>
          <p:cNvGrpSpPr/>
          <p:nvPr/>
        </p:nvGrpSpPr>
        <p:grpSpPr>
          <a:xfrm>
            <a:off x="790581" y="1503525"/>
            <a:ext cx="9633529" cy="584775"/>
            <a:chOff x="1015174" y="1422502"/>
            <a:chExt cx="9455235" cy="584775"/>
          </a:xfrm>
        </p:grpSpPr>
        <p:grpSp>
          <p:nvGrpSpPr>
            <p:cNvPr id="5" name="组合 20">
              <a:extLst>
                <a:ext uri="{FF2B5EF4-FFF2-40B4-BE49-F238E27FC236}">
                  <a16:creationId xmlns:a16="http://schemas.microsoft.com/office/drawing/2014/main" id="{4BBB3967-AF6B-4A97-8C61-276988DBB5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5174" y="1422502"/>
              <a:ext cx="6929598" cy="584775"/>
              <a:chOff x="383197" y="1297979"/>
              <a:chExt cx="8068195" cy="637991"/>
            </a:xfrm>
          </p:grpSpPr>
          <p:sp>
            <p:nvSpPr>
              <p:cNvPr id="8" name="文本框 22">
                <a:extLst>
                  <a:ext uri="{FF2B5EF4-FFF2-40B4-BE49-F238E27FC236}">
                    <a16:creationId xmlns:a16="http://schemas.microsoft.com/office/drawing/2014/main" id="{0EA001A6-CF92-41BC-A26D-C118BC5B0F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2206" y="1297979"/>
                <a:ext cx="7979186" cy="6379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Open Sans" panose="020B0606030504020204" pitchFamily="34" charset="0"/>
                    <a:ea typeface="冬青黑体简体中文 W3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Open Sans" panose="020B0606030504020204" pitchFamily="34" charset="0"/>
                    <a:ea typeface="冬青黑体简体中文 W3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Open Sans" panose="020B0606030504020204" pitchFamily="34" charset="0"/>
                    <a:ea typeface="冬青黑体简体中文 W3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Open Sans" panose="020B0606030504020204" pitchFamily="34" charset="0"/>
                    <a:ea typeface="冬青黑体简体中文 W3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Open Sans" panose="020B0606030504020204" pitchFamily="34" charset="0"/>
                    <a:ea typeface="冬青黑体简体中文 W3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panose="020B0606030504020204" pitchFamily="34" charset="0"/>
                    <a:ea typeface="冬青黑体简体中文 W3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panose="020B0606030504020204" pitchFamily="34" charset="0"/>
                    <a:ea typeface="冬青黑体简体中文 W3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panose="020B0606030504020204" pitchFamily="34" charset="0"/>
                    <a:ea typeface="冬青黑体简体中文 W3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panose="020B0606030504020204" pitchFamily="34" charset="0"/>
                    <a:ea typeface="冬青黑体简体中文 W3" charset="-122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3200" b="1" spc="300" dirty="0">
                    <a:latin typeface="+mn-lt"/>
                    <a:ea typeface="+mn-ea"/>
                    <a:cs typeface="+mn-ea"/>
                    <a:sym typeface="+mn-lt"/>
                  </a:rPr>
                  <a:t>更好统筹发展和安全</a:t>
                </a:r>
              </a:p>
            </p:txBody>
          </p:sp>
          <p:cxnSp>
            <p:nvCxnSpPr>
              <p:cNvPr id="9" name="直接连接符 8">
                <a:extLst>
                  <a:ext uri="{FF2B5EF4-FFF2-40B4-BE49-F238E27FC236}">
                    <a16:creationId xmlns:a16="http://schemas.microsoft.com/office/drawing/2014/main" id="{B32ABE46-2FAF-4472-819F-2D67A3A2BA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3197" y="1362028"/>
                <a:ext cx="0" cy="483835"/>
              </a:xfrm>
              <a:prstGeom prst="line">
                <a:avLst/>
              </a:prstGeom>
              <a:noFill/>
              <a:ln w="5715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6" name="Line 106">
              <a:extLst>
                <a:ext uri="{FF2B5EF4-FFF2-40B4-BE49-F238E27FC236}">
                  <a16:creationId xmlns:a16="http://schemas.microsoft.com/office/drawing/2014/main" id="{48FE4955-FD73-46A6-96F5-6E5A6183E2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70249" y="1736449"/>
              <a:ext cx="3736307" cy="13411"/>
            </a:xfrm>
            <a:prstGeom prst="line">
              <a:avLst/>
            </a:prstGeom>
            <a:noFill/>
            <a:ln w="19050" cap="flat">
              <a:solidFill>
                <a:srgbClr val="C00000"/>
              </a:solidFill>
              <a:prstDash val="solid"/>
              <a:miter lim="800000"/>
              <a:headEnd/>
              <a:tailEnd type="oval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40500327-B3F1-43EA-88E7-D4AFF4245431}"/>
                </a:ext>
              </a:extLst>
            </p:cNvPr>
            <p:cNvSpPr/>
            <p:nvPr/>
          </p:nvSpPr>
          <p:spPr>
            <a:xfrm flipH="1">
              <a:off x="10058449" y="1524374"/>
              <a:ext cx="411960" cy="424679"/>
            </a:xfrm>
            <a:prstGeom prst="ellipse">
              <a:avLst/>
            </a:prstGeom>
            <a:solidFill>
              <a:srgbClr val="C00000"/>
            </a:solidFill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lIns="120948" tIns="60475" rIns="120948" bIns="60475" anchor="ctr"/>
            <a:lstStyle/>
            <a:p>
              <a:pPr algn="ctr">
                <a:defRPr/>
              </a:pPr>
              <a:r>
                <a:rPr lang="en-US" altLang="zh-CN" sz="2000" b="1" kern="0" dirty="0">
                  <a:solidFill>
                    <a:prstClr val="white"/>
                  </a:solidFill>
                  <a:cs typeface="+mn-ea"/>
                  <a:sym typeface="+mn-lt"/>
                </a:rPr>
                <a:t>3</a:t>
              </a:r>
              <a:endParaRPr lang="zh-CN" altLang="en-US" sz="2000" b="1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EF3CACB8-C14A-4E38-8332-459E633F2997}"/>
              </a:ext>
            </a:extLst>
          </p:cNvPr>
          <p:cNvGrpSpPr/>
          <p:nvPr/>
        </p:nvGrpSpPr>
        <p:grpSpPr>
          <a:xfrm>
            <a:off x="1269318" y="2610724"/>
            <a:ext cx="9695382" cy="1708386"/>
            <a:chOff x="688561" y="3808322"/>
            <a:chExt cx="10643054" cy="2560101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FCBF6852-9EC4-4249-8A93-D35879815622}"/>
                </a:ext>
              </a:extLst>
            </p:cNvPr>
            <p:cNvSpPr txBox="1"/>
            <p:nvPr/>
          </p:nvSpPr>
          <p:spPr>
            <a:xfrm>
              <a:off x="688561" y="3831722"/>
              <a:ext cx="10608330" cy="25367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lnSpc>
                  <a:spcPct val="130000"/>
                </a:lnSpc>
                <a:buFont typeface="Wingdings" panose="05000000000000000000" pitchFamily="2" charset="2"/>
                <a:buChar char="u"/>
              </a:pPr>
              <a:r>
                <a:rPr lang="zh-CN" altLang="en-US" sz="2000" dirty="0">
                  <a:cs typeface="+mn-ea"/>
                  <a:sym typeface="+mn-lt"/>
                </a:rPr>
                <a:t>要贯彻总体国家安全观，健全国家安全体系，增强维护国家安全能力，提高公共安全治理水平，完善社会治理体系，</a:t>
              </a:r>
              <a:r>
                <a:rPr lang="zh-CN" altLang="en-US" sz="2000" b="1" dirty="0">
                  <a:solidFill>
                    <a:srgbClr val="FF0000"/>
                  </a:solidFill>
                  <a:cs typeface="+mn-ea"/>
                  <a:sym typeface="+mn-lt"/>
                </a:rPr>
                <a:t>以新安全格局保障新发展格局</a:t>
              </a:r>
              <a:r>
                <a:rPr lang="zh-CN" altLang="en-US" sz="2000" dirty="0" smtClean="0">
                  <a:cs typeface="+mn-ea"/>
                  <a:sym typeface="+mn-lt"/>
                </a:rPr>
                <a:t>。</a:t>
              </a:r>
              <a:endParaRPr lang="en-US" altLang="zh-CN" sz="2000" dirty="0" smtClean="0">
                <a:cs typeface="+mn-ea"/>
                <a:sym typeface="+mn-lt"/>
              </a:endParaRPr>
            </a:p>
            <a:p>
              <a:pPr marL="342900" indent="-342900">
                <a:lnSpc>
                  <a:spcPct val="130000"/>
                </a:lnSpc>
                <a:buFont typeface="Wingdings" panose="05000000000000000000" pitchFamily="2" charset="2"/>
                <a:buChar char="u"/>
              </a:pPr>
              <a:r>
                <a:rPr lang="zh-CN" altLang="en-US" sz="2000" dirty="0" smtClean="0">
                  <a:cs typeface="+mn-ea"/>
                  <a:sym typeface="+mn-lt"/>
                </a:rPr>
                <a:t>要</a:t>
              </a:r>
              <a:r>
                <a:rPr lang="zh-CN" altLang="en-US" sz="2000" b="1" dirty="0">
                  <a:solidFill>
                    <a:srgbClr val="FF0000"/>
                  </a:solidFill>
                  <a:cs typeface="+mn-ea"/>
                  <a:sym typeface="+mn-lt"/>
                </a:rPr>
                <a:t>全面推进国防和军队现代化建设</a:t>
              </a:r>
              <a:r>
                <a:rPr lang="zh-CN" altLang="en-US" sz="2000" dirty="0">
                  <a:cs typeface="+mn-ea"/>
                  <a:sym typeface="+mn-lt"/>
                </a:rPr>
                <a:t>，把人民军队建设成为有效维护国家主权、安全、发展利益的钢铁长城。</a:t>
              </a: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60965218-2E53-44FD-ADA0-DB90F4FE8119}"/>
                </a:ext>
              </a:extLst>
            </p:cNvPr>
            <p:cNvSpPr/>
            <p:nvPr/>
          </p:nvSpPr>
          <p:spPr>
            <a:xfrm>
              <a:off x="688561" y="3808322"/>
              <a:ext cx="10643054" cy="2511455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7" name="组合 9">
            <a:extLst>
              <a:ext uri="{FF2B5EF4-FFF2-40B4-BE49-F238E27FC236}">
                <a16:creationId xmlns:a16="http://schemas.microsoft.com/office/drawing/2014/main" id="{231307AD-CEAC-46F4-865D-A65752640A42}"/>
              </a:ext>
            </a:extLst>
          </p:cNvPr>
          <p:cNvGrpSpPr/>
          <p:nvPr/>
        </p:nvGrpSpPr>
        <p:grpSpPr bwMode="auto">
          <a:xfrm>
            <a:off x="1409223" y="401882"/>
            <a:ext cx="5263424" cy="461665"/>
            <a:chOff x="632293" y="1140767"/>
            <a:chExt cx="5262720" cy="462959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812A2ACF-3380-481B-9516-11CBBCD03E46}"/>
                </a:ext>
              </a:extLst>
            </p:cNvPr>
            <p:cNvSpPr/>
            <p:nvPr/>
          </p:nvSpPr>
          <p:spPr>
            <a:xfrm>
              <a:off x="632293" y="1158278"/>
              <a:ext cx="126983" cy="42664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88B92A75-DF5C-4FAE-8292-AE96E8995C4E}"/>
                </a:ext>
              </a:extLst>
            </p:cNvPr>
            <p:cNvSpPr txBox="1"/>
            <p:nvPr/>
          </p:nvSpPr>
          <p:spPr>
            <a:xfrm>
              <a:off x="846576" y="1140767"/>
              <a:ext cx="5048437" cy="4629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spc="300" dirty="0">
                  <a:solidFill>
                    <a:srgbClr val="C00000"/>
                  </a:solidFill>
                  <a:cs typeface="+mn-ea"/>
                  <a:sym typeface="+mn-lt"/>
                </a:rPr>
                <a:t>强国建设、民族复兴的新征程</a:t>
              </a:r>
            </a:p>
          </p:txBody>
        </p:sp>
      </p:grpSp>
      <p:cxnSp>
        <p:nvCxnSpPr>
          <p:cNvPr id="30" name="直接连接符 29"/>
          <p:cNvCxnSpPr>
            <a:stCxn id="28" idx="2"/>
          </p:cNvCxnSpPr>
          <p:nvPr/>
        </p:nvCxnSpPr>
        <p:spPr>
          <a:xfrm>
            <a:off x="1472723" y="844795"/>
            <a:ext cx="10719277" cy="22134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图片 30">
            <a:extLst>
              <a:ext uri="{FF2B5EF4-FFF2-40B4-BE49-F238E27FC236}">
                <a16:creationId xmlns:a16="http://schemas.microsoft.com/office/drawing/2014/main" id="{88A4AC53-B244-4A37-BB2E-CF4366CAAA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4700" y="333233"/>
            <a:ext cx="860703" cy="511562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1DADB8CE-702A-4576-AFC9-A1A49ABC58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70" y="5285993"/>
            <a:ext cx="435485" cy="48731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610315" y="5373198"/>
            <a:ext cx="4728329" cy="400110"/>
          </a:xfrm>
          <a:prstGeom prst="rect">
            <a:avLst/>
          </a:prstGeom>
          <a:noFill/>
          <a:ln w="28575">
            <a:solidFill>
              <a:schemeClr val="accent4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安全是发展的基础，稳定是强盛的前提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4400" y="4048087"/>
            <a:ext cx="3667884" cy="2534892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34" name="PA-10221"/>
          <p:cNvSpPr/>
          <p:nvPr>
            <p:custDataLst>
              <p:tags r:id="rId1"/>
            </p:custDataLst>
          </p:nvPr>
        </p:nvSpPr>
        <p:spPr>
          <a:xfrm>
            <a:off x="0" y="6664133"/>
            <a:ext cx="12192000" cy="19386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591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24071F3C-833B-42F2-856F-3FC424B65C32}"/>
              </a:ext>
            </a:extLst>
          </p:cNvPr>
          <p:cNvGrpSpPr/>
          <p:nvPr/>
        </p:nvGrpSpPr>
        <p:grpSpPr>
          <a:xfrm>
            <a:off x="790581" y="1503525"/>
            <a:ext cx="9633529" cy="584775"/>
            <a:chOff x="1015174" y="1422502"/>
            <a:chExt cx="9455235" cy="584775"/>
          </a:xfrm>
        </p:grpSpPr>
        <p:grpSp>
          <p:nvGrpSpPr>
            <p:cNvPr id="5" name="组合 20">
              <a:extLst>
                <a:ext uri="{FF2B5EF4-FFF2-40B4-BE49-F238E27FC236}">
                  <a16:creationId xmlns:a16="http://schemas.microsoft.com/office/drawing/2014/main" id="{4BBB3967-AF6B-4A97-8C61-276988DBB5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5174" y="1422502"/>
              <a:ext cx="8779420" cy="584775"/>
              <a:chOff x="383197" y="1297979"/>
              <a:chExt cx="10221960" cy="637991"/>
            </a:xfrm>
          </p:grpSpPr>
          <p:sp>
            <p:nvSpPr>
              <p:cNvPr id="8" name="文本框 22">
                <a:extLst>
                  <a:ext uri="{FF2B5EF4-FFF2-40B4-BE49-F238E27FC236}">
                    <a16:creationId xmlns:a16="http://schemas.microsoft.com/office/drawing/2014/main" id="{0EA001A6-CF92-41BC-A26D-C118BC5B0F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2204" y="1297979"/>
                <a:ext cx="10132953" cy="6379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Open Sans" panose="020B0606030504020204" pitchFamily="34" charset="0"/>
                    <a:ea typeface="冬青黑体简体中文 W3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Open Sans" panose="020B0606030504020204" pitchFamily="34" charset="0"/>
                    <a:ea typeface="冬青黑体简体中文 W3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Open Sans" panose="020B0606030504020204" pitchFamily="34" charset="0"/>
                    <a:ea typeface="冬青黑体简体中文 W3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Open Sans" panose="020B0606030504020204" pitchFamily="34" charset="0"/>
                    <a:ea typeface="冬青黑体简体中文 W3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Open Sans" panose="020B0606030504020204" pitchFamily="34" charset="0"/>
                    <a:ea typeface="冬青黑体简体中文 W3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panose="020B0606030504020204" pitchFamily="34" charset="0"/>
                    <a:ea typeface="冬青黑体简体中文 W3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panose="020B0606030504020204" pitchFamily="34" charset="0"/>
                    <a:ea typeface="冬青黑体简体中文 W3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panose="020B0606030504020204" pitchFamily="34" charset="0"/>
                    <a:ea typeface="冬青黑体简体中文 W3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panose="020B0606030504020204" pitchFamily="34" charset="0"/>
                    <a:ea typeface="冬青黑体简体中文 W3" charset="-122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3200" b="1" spc="300" dirty="0">
                    <a:latin typeface="+mn-lt"/>
                    <a:ea typeface="+mn-ea"/>
                    <a:cs typeface="+mn-ea"/>
                    <a:sym typeface="+mn-lt"/>
                  </a:rPr>
                  <a:t>扎实推进“一国两制”实践和祖国统一大业</a:t>
                </a:r>
              </a:p>
            </p:txBody>
          </p:sp>
          <p:cxnSp>
            <p:nvCxnSpPr>
              <p:cNvPr id="9" name="直接连接符 8">
                <a:extLst>
                  <a:ext uri="{FF2B5EF4-FFF2-40B4-BE49-F238E27FC236}">
                    <a16:creationId xmlns:a16="http://schemas.microsoft.com/office/drawing/2014/main" id="{B32ABE46-2FAF-4472-819F-2D67A3A2BA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3197" y="1362028"/>
                <a:ext cx="0" cy="483835"/>
              </a:xfrm>
              <a:prstGeom prst="line">
                <a:avLst/>
              </a:prstGeom>
              <a:noFill/>
              <a:ln w="5715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6" name="Line 106">
              <a:extLst>
                <a:ext uri="{FF2B5EF4-FFF2-40B4-BE49-F238E27FC236}">
                  <a16:creationId xmlns:a16="http://schemas.microsoft.com/office/drawing/2014/main" id="{48FE4955-FD73-46A6-96F5-6E5A6183E2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45491" y="1747777"/>
              <a:ext cx="661065" cy="2083"/>
            </a:xfrm>
            <a:prstGeom prst="line">
              <a:avLst/>
            </a:prstGeom>
            <a:noFill/>
            <a:ln w="19050" cap="flat">
              <a:solidFill>
                <a:srgbClr val="C00000"/>
              </a:solidFill>
              <a:prstDash val="solid"/>
              <a:miter lim="800000"/>
              <a:headEnd/>
              <a:tailEnd type="oval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40500327-B3F1-43EA-88E7-D4AFF4245431}"/>
                </a:ext>
              </a:extLst>
            </p:cNvPr>
            <p:cNvSpPr/>
            <p:nvPr/>
          </p:nvSpPr>
          <p:spPr>
            <a:xfrm flipH="1">
              <a:off x="10058449" y="1524374"/>
              <a:ext cx="411960" cy="424679"/>
            </a:xfrm>
            <a:prstGeom prst="ellipse">
              <a:avLst/>
            </a:prstGeom>
            <a:solidFill>
              <a:srgbClr val="C00000"/>
            </a:solidFill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lIns="120948" tIns="60475" rIns="120948" bIns="60475" anchor="ctr"/>
            <a:lstStyle/>
            <a:p>
              <a:pPr algn="ctr">
                <a:defRPr/>
              </a:pPr>
              <a:r>
                <a:rPr lang="en-US" altLang="zh-CN" sz="2000" b="1" kern="0" dirty="0" smtClean="0">
                  <a:solidFill>
                    <a:prstClr val="white"/>
                  </a:solidFill>
                  <a:cs typeface="+mn-ea"/>
                  <a:sym typeface="+mn-lt"/>
                </a:rPr>
                <a:t>4</a:t>
              </a:r>
              <a:endParaRPr lang="zh-CN" altLang="en-US" sz="2000" b="1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EF3CACB8-C14A-4E38-8332-459E633F2997}"/>
              </a:ext>
            </a:extLst>
          </p:cNvPr>
          <p:cNvGrpSpPr/>
          <p:nvPr/>
        </p:nvGrpSpPr>
        <p:grpSpPr>
          <a:xfrm>
            <a:off x="1472723" y="2290220"/>
            <a:ext cx="9411654" cy="1304139"/>
            <a:chOff x="688561" y="3808322"/>
            <a:chExt cx="10643054" cy="2659045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FCBF6852-9EC4-4249-8A93-D35879815622}"/>
                </a:ext>
              </a:extLst>
            </p:cNvPr>
            <p:cNvSpPr txBox="1"/>
            <p:nvPr/>
          </p:nvSpPr>
          <p:spPr>
            <a:xfrm>
              <a:off x="688561" y="3831723"/>
              <a:ext cx="10608330" cy="26356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dirty="0">
                  <a:cs typeface="+mn-ea"/>
                  <a:sym typeface="+mn-lt"/>
                </a:rPr>
                <a:t>要全面准确、坚定不移贯彻“</a:t>
              </a:r>
              <a:r>
                <a:rPr lang="zh-CN" altLang="en-US" sz="2000" b="1" dirty="0">
                  <a:solidFill>
                    <a:srgbClr val="FF0000"/>
                  </a:solidFill>
                  <a:cs typeface="+mn-ea"/>
                  <a:sym typeface="+mn-lt"/>
                </a:rPr>
                <a:t>一国两制</a:t>
              </a:r>
              <a:r>
                <a:rPr lang="zh-CN" altLang="en-US" sz="2000" dirty="0">
                  <a:cs typeface="+mn-ea"/>
                  <a:sym typeface="+mn-lt"/>
                </a:rPr>
                <a:t>”、“</a:t>
              </a:r>
              <a:r>
                <a:rPr lang="zh-CN" altLang="en-US" sz="2000" b="1" dirty="0">
                  <a:solidFill>
                    <a:srgbClr val="FF0000"/>
                  </a:solidFill>
                  <a:cs typeface="+mn-ea"/>
                  <a:sym typeface="+mn-lt"/>
                </a:rPr>
                <a:t>港人治港</a:t>
              </a:r>
              <a:r>
                <a:rPr lang="zh-CN" altLang="en-US" sz="2000" dirty="0">
                  <a:cs typeface="+mn-ea"/>
                  <a:sym typeface="+mn-lt"/>
                </a:rPr>
                <a:t>”、“</a:t>
              </a:r>
              <a:r>
                <a:rPr lang="zh-CN" altLang="en-US" sz="2000" b="1" dirty="0">
                  <a:solidFill>
                    <a:srgbClr val="FF0000"/>
                  </a:solidFill>
                  <a:cs typeface="+mn-ea"/>
                  <a:sym typeface="+mn-lt"/>
                </a:rPr>
                <a:t>澳人治澳</a:t>
              </a:r>
              <a:r>
                <a:rPr lang="zh-CN" altLang="en-US" sz="2000" dirty="0">
                  <a:cs typeface="+mn-ea"/>
                  <a:sym typeface="+mn-lt"/>
                </a:rPr>
                <a:t>”、</a:t>
              </a:r>
              <a:r>
                <a:rPr lang="zh-CN" altLang="en-US" sz="2000" b="1" dirty="0">
                  <a:solidFill>
                    <a:srgbClr val="FF0000"/>
                  </a:solidFill>
                  <a:cs typeface="+mn-ea"/>
                  <a:sym typeface="+mn-lt"/>
                </a:rPr>
                <a:t>高度自治</a:t>
              </a:r>
              <a:r>
                <a:rPr lang="zh-CN" altLang="en-US" sz="2000" dirty="0">
                  <a:cs typeface="+mn-ea"/>
                  <a:sym typeface="+mn-lt"/>
                </a:rPr>
                <a:t>的方针，坚持依法治港治澳，支持香港、澳门特别行政区发展经济、改善民生，更好融入国家发展</a:t>
              </a:r>
              <a:r>
                <a:rPr lang="zh-CN" altLang="en-US" sz="2000" dirty="0" smtClean="0">
                  <a:cs typeface="+mn-ea"/>
                  <a:sym typeface="+mn-lt"/>
                </a:rPr>
                <a:t>大局。</a:t>
              </a:r>
              <a:endParaRPr lang="zh-CN" altLang="en-US" sz="2000" dirty="0">
                <a:cs typeface="+mn-ea"/>
                <a:sym typeface="+mn-lt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60965218-2E53-44FD-ADA0-DB90F4FE8119}"/>
                </a:ext>
              </a:extLst>
            </p:cNvPr>
            <p:cNvSpPr/>
            <p:nvPr/>
          </p:nvSpPr>
          <p:spPr>
            <a:xfrm>
              <a:off x="688561" y="3808322"/>
              <a:ext cx="10643054" cy="2511455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0" name="组合 9">
            <a:extLst>
              <a:ext uri="{FF2B5EF4-FFF2-40B4-BE49-F238E27FC236}">
                <a16:creationId xmlns:a16="http://schemas.microsoft.com/office/drawing/2014/main" id="{231307AD-CEAC-46F4-865D-A65752640A42}"/>
              </a:ext>
            </a:extLst>
          </p:cNvPr>
          <p:cNvGrpSpPr/>
          <p:nvPr/>
        </p:nvGrpSpPr>
        <p:grpSpPr bwMode="auto">
          <a:xfrm>
            <a:off x="1409223" y="401883"/>
            <a:ext cx="4543425" cy="460375"/>
            <a:chOff x="632293" y="1140767"/>
            <a:chExt cx="4542817" cy="461665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812A2ACF-3380-481B-9516-11CBBCD03E46}"/>
                </a:ext>
              </a:extLst>
            </p:cNvPr>
            <p:cNvSpPr/>
            <p:nvPr/>
          </p:nvSpPr>
          <p:spPr>
            <a:xfrm>
              <a:off x="632293" y="1158278"/>
              <a:ext cx="126983" cy="42664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88B92A75-DF5C-4FAE-8292-AE96E8995C4E}"/>
                </a:ext>
              </a:extLst>
            </p:cNvPr>
            <p:cNvSpPr txBox="1"/>
            <p:nvPr/>
          </p:nvSpPr>
          <p:spPr>
            <a:xfrm>
              <a:off x="846577" y="1140767"/>
              <a:ext cx="4328533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spc="300" dirty="0">
                  <a:solidFill>
                    <a:srgbClr val="C00000"/>
                  </a:solidFill>
                  <a:cs typeface="+mn-ea"/>
                  <a:sym typeface="+mn-lt"/>
                </a:rPr>
                <a:t>主要做法和成效</a:t>
              </a:r>
            </a:p>
          </p:txBody>
        </p:sp>
      </p:grpSp>
      <p:cxnSp>
        <p:nvCxnSpPr>
          <p:cNvPr id="29" name="直接连接符 28"/>
          <p:cNvCxnSpPr>
            <a:stCxn id="27" idx="2"/>
          </p:cNvCxnSpPr>
          <p:nvPr/>
        </p:nvCxnSpPr>
        <p:spPr>
          <a:xfrm>
            <a:off x="1472723" y="844795"/>
            <a:ext cx="10719277" cy="22134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图片 29">
            <a:extLst>
              <a:ext uri="{FF2B5EF4-FFF2-40B4-BE49-F238E27FC236}">
                <a16:creationId xmlns:a16="http://schemas.microsoft.com/office/drawing/2014/main" id="{88A4AC53-B244-4A37-BB2E-CF4366CAAA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4700" y="333233"/>
            <a:ext cx="860703" cy="511562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1DADB8CE-702A-4576-AFC9-A1A49ABC58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63" y="3666177"/>
            <a:ext cx="435485" cy="487315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1579608" y="3753382"/>
            <a:ext cx="5576463" cy="400110"/>
          </a:xfrm>
          <a:prstGeom prst="rect">
            <a:avLst/>
          </a:prstGeom>
          <a:noFill/>
          <a:ln w="28575">
            <a:solidFill>
              <a:schemeClr val="accent4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推进强国建设，离不开香港、澳门长期繁荣稳定</a:t>
            </a: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1DADB8CE-702A-4576-AFC9-A1A49ABC58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69" y="5919401"/>
            <a:ext cx="435485" cy="487315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1610314" y="6006606"/>
            <a:ext cx="8326328" cy="400110"/>
          </a:xfrm>
          <a:prstGeom prst="rect">
            <a:avLst/>
          </a:prstGeom>
          <a:noFill/>
          <a:ln w="28575">
            <a:solidFill>
              <a:schemeClr val="accent4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实现祖国完全统一是全体中华儿女的共同愿望，是民族复兴的题中之义</a:t>
            </a:r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EF3CACB8-C14A-4E38-8332-459E633F2997}"/>
              </a:ext>
            </a:extLst>
          </p:cNvPr>
          <p:cNvGrpSpPr/>
          <p:nvPr/>
        </p:nvGrpSpPr>
        <p:grpSpPr>
          <a:xfrm>
            <a:off x="1472723" y="4440800"/>
            <a:ext cx="9411654" cy="1304567"/>
            <a:chOff x="688561" y="3808322"/>
            <a:chExt cx="10643054" cy="2564393"/>
          </a:xfrm>
        </p:grpSpPr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FCBF6852-9EC4-4249-8A93-D35879815622}"/>
                </a:ext>
              </a:extLst>
            </p:cNvPr>
            <p:cNvSpPr txBox="1"/>
            <p:nvPr/>
          </p:nvSpPr>
          <p:spPr>
            <a:xfrm>
              <a:off x="688561" y="3831724"/>
              <a:ext cx="10608330" cy="25409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dirty="0">
                  <a:cs typeface="+mn-ea"/>
                  <a:sym typeface="+mn-lt"/>
                </a:rPr>
                <a:t>要贯彻新时代党解决台湾问题的总体方略，坚持</a:t>
              </a:r>
              <a:r>
                <a:rPr lang="zh-CN" altLang="en-US" sz="2000" b="1" dirty="0">
                  <a:solidFill>
                    <a:srgbClr val="FF0000"/>
                  </a:solidFill>
                  <a:cs typeface="+mn-ea"/>
                  <a:sym typeface="+mn-lt"/>
                </a:rPr>
                <a:t>一个中国原则</a:t>
              </a:r>
              <a:r>
                <a:rPr lang="zh-CN" altLang="en-US" sz="2000" dirty="0">
                  <a:cs typeface="+mn-ea"/>
                  <a:sym typeface="+mn-lt"/>
                </a:rPr>
                <a:t>和“</a:t>
              </a:r>
              <a:r>
                <a:rPr lang="zh-CN" altLang="en-US" sz="2000" b="1" dirty="0">
                  <a:solidFill>
                    <a:srgbClr val="FF0000"/>
                  </a:solidFill>
                  <a:cs typeface="+mn-ea"/>
                  <a:sym typeface="+mn-lt"/>
                </a:rPr>
                <a:t>九二共识</a:t>
              </a:r>
              <a:r>
                <a:rPr lang="zh-CN" altLang="en-US" sz="2000" dirty="0">
                  <a:cs typeface="+mn-ea"/>
                  <a:sym typeface="+mn-lt"/>
                </a:rPr>
                <a:t>”，积极促进两岸关系和平发展，坚决反对外部势力干涉和“台独”分裂活动，坚定不移推进祖国统一进程。</a:t>
              </a:r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60965218-2E53-44FD-ADA0-DB90F4FE8119}"/>
                </a:ext>
              </a:extLst>
            </p:cNvPr>
            <p:cNvSpPr/>
            <p:nvPr/>
          </p:nvSpPr>
          <p:spPr>
            <a:xfrm>
              <a:off x="688561" y="3808322"/>
              <a:ext cx="10643054" cy="2511455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3" name="PA-10221"/>
          <p:cNvSpPr/>
          <p:nvPr>
            <p:custDataLst>
              <p:tags r:id="rId1"/>
            </p:custDataLst>
          </p:nvPr>
        </p:nvSpPr>
        <p:spPr>
          <a:xfrm>
            <a:off x="0" y="6664133"/>
            <a:ext cx="12192000" cy="19386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393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24071F3C-833B-42F2-856F-3FC424B65C32}"/>
              </a:ext>
            </a:extLst>
          </p:cNvPr>
          <p:cNvGrpSpPr/>
          <p:nvPr/>
        </p:nvGrpSpPr>
        <p:grpSpPr>
          <a:xfrm>
            <a:off x="790581" y="1503525"/>
            <a:ext cx="9633529" cy="584775"/>
            <a:chOff x="1015174" y="1422502"/>
            <a:chExt cx="9455235" cy="584775"/>
          </a:xfrm>
        </p:grpSpPr>
        <p:grpSp>
          <p:nvGrpSpPr>
            <p:cNvPr id="5" name="组合 20">
              <a:extLst>
                <a:ext uri="{FF2B5EF4-FFF2-40B4-BE49-F238E27FC236}">
                  <a16:creationId xmlns:a16="http://schemas.microsoft.com/office/drawing/2014/main" id="{4BBB3967-AF6B-4A97-8C61-276988DBB5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5174" y="1422502"/>
              <a:ext cx="6929598" cy="584775"/>
              <a:chOff x="383197" y="1297979"/>
              <a:chExt cx="8068195" cy="637991"/>
            </a:xfrm>
          </p:grpSpPr>
          <p:sp>
            <p:nvSpPr>
              <p:cNvPr id="8" name="文本框 22">
                <a:extLst>
                  <a:ext uri="{FF2B5EF4-FFF2-40B4-BE49-F238E27FC236}">
                    <a16:creationId xmlns:a16="http://schemas.microsoft.com/office/drawing/2014/main" id="{0EA001A6-CF92-41BC-A26D-C118BC5B0F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2206" y="1297979"/>
                <a:ext cx="7979186" cy="6379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Open Sans" panose="020B0606030504020204" pitchFamily="34" charset="0"/>
                    <a:ea typeface="冬青黑体简体中文 W3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Open Sans" panose="020B0606030504020204" pitchFamily="34" charset="0"/>
                    <a:ea typeface="冬青黑体简体中文 W3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Open Sans" panose="020B0606030504020204" pitchFamily="34" charset="0"/>
                    <a:ea typeface="冬青黑体简体中文 W3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Open Sans" panose="020B0606030504020204" pitchFamily="34" charset="0"/>
                    <a:ea typeface="冬青黑体简体中文 W3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Open Sans" panose="020B0606030504020204" pitchFamily="34" charset="0"/>
                    <a:ea typeface="冬青黑体简体中文 W3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panose="020B0606030504020204" pitchFamily="34" charset="0"/>
                    <a:ea typeface="冬青黑体简体中文 W3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panose="020B0606030504020204" pitchFamily="34" charset="0"/>
                    <a:ea typeface="冬青黑体简体中文 W3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panose="020B0606030504020204" pitchFamily="34" charset="0"/>
                    <a:ea typeface="冬青黑体简体中文 W3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panose="020B0606030504020204" pitchFamily="34" charset="0"/>
                    <a:ea typeface="冬青黑体简体中文 W3" charset="-122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3200" b="1" spc="300" dirty="0">
                    <a:latin typeface="+mn-lt"/>
                    <a:ea typeface="+mn-ea"/>
                    <a:cs typeface="+mn-ea"/>
                    <a:sym typeface="+mn-lt"/>
                  </a:rPr>
                  <a:t>努力推动构建人类命运共同体</a:t>
                </a:r>
              </a:p>
            </p:txBody>
          </p:sp>
          <p:cxnSp>
            <p:nvCxnSpPr>
              <p:cNvPr id="9" name="直接连接符 8">
                <a:extLst>
                  <a:ext uri="{FF2B5EF4-FFF2-40B4-BE49-F238E27FC236}">
                    <a16:creationId xmlns:a16="http://schemas.microsoft.com/office/drawing/2014/main" id="{B32ABE46-2FAF-4472-819F-2D67A3A2BA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3197" y="1362028"/>
                <a:ext cx="0" cy="483835"/>
              </a:xfrm>
              <a:prstGeom prst="line">
                <a:avLst/>
              </a:prstGeom>
              <a:noFill/>
              <a:ln w="5715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6" name="Line 106">
              <a:extLst>
                <a:ext uri="{FF2B5EF4-FFF2-40B4-BE49-F238E27FC236}">
                  <a16:creationId xmlns:a16="http://schemas.microsoft.com/office/drawing/2014/main" id="{48FE4955-FD73-46A6-96F5-6E5A6183E2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25830" y="1747777"/>
              <a:ext cx="3280726" cy="2083"/>
            </a:xfrm>
            <a:prstGeom prst="line">
              <a:avLst/>
            </a:prstGeom>
            <a:noFill/>
            <a:ln w="19050" cap="flat">
              <a:solidFill>
                <a:srgbClr val="C00000"/>
              </a:solidFill>
              <a:prstDash val="solid"/>
              <a:miter lim="800000"/>
              <a:headEnd/>
              <a:tailEnd type="oval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40500327-B3F1-43EA-88E7-D4AFF4245431}"/>
                </a:ext>
              </a:extLst>
            </p:cNvPr>
            <p:cNvSpPr/>
            <p:nvPr/>
          </p:nvSpPr>
          <p:spPr>
            <a:xfrm flipH="1">
              <a:off x="10058449" y="1524374"/>
              <a:ext cx="411960" cy="424679"/>
            </a:xfrm>
            <a:prstGeom prst="ellipse">
              <a:avLst/>
            </a:prstGeom>
            <a:solidFill>
              <a:srgbClr val="C00000"/>
            </a:solidFill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lIns="120948" tIns="60475" rIns="120948" bIns="60475" anchor="ctr"/>
            <a:lstStyle/>
            <a:p>
              <a:pPr algn="ctr">
                <a:defRPr/>
              </a:pPr>
              <a:r>
                <a:rPr lang="en-US" altLang="zh-CN" sz="2000" b="1" kern="0" dirty="0">
                  <a:solidFill>
                    <a:prstClr val="white"/>
                  </a:solidFill>
                  <a:cs typeface="+mn-ea"/>
                  <a:sym typeface="+mn-lt"/>
                </a:rPr>
                <a:t>5</a:t>
              </a:r>
              <a:endParaRPr lang="zh-CN" altLang="en-US" sz="2000" b="1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EF3CACB8-C14A-4E38-8332-459E633F2997}"/>
              </a:ext>
            </a:extLst>
          </p:cNvPr>
          <p:cNvGrpSpPr/>
          <p:nvPr/>
        </p:nvGrpSpPr>
        <p:grpSpPr>
          <a:xfrm>
            <a:off x="1455842" y="2296694"/>
            <a:ext cx="9411654" cy="2515720"/>
            <a:chOff x="688561" y="3808322"/>
            <a:chExt cx="10643054" cy="2590001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FCBF6852-9EC4-4249-8A93-D35879815622}"/>
                </a:ext>
              </a:extLst>
            </p:cNvPr>
            <p:cNvSpPr txBox="1"/>
            <p:nvPr/>
          </p:nvSpPr>
          <p:spPr>
            <a:xfrm>
              <a:off x="688561" y="3831723"/>
              <a:ext cx="10608330" cy="25666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lnSpc>
                  <a:spcPct val="130000"/>
                </a:lnSpc>
                <a:buFont typeface="Wingdings" panose="05000000000000000000" pitchFamily="2" charset="2"/>
                <a:buChar char="ü"/>
              </a:pPr>
              <a:r>
                <a:rPr lang="zh-CN" altLang="en-US" sz="2000" dirty="0">
                  <a:cs typeface="+mn-ea"/>
                  <a:sym typeface="+mn-lt"/>
                </a:rPr>
                <a:t>我们要</a:t>
              </a:r>
              <a:r>
                <a:rPr lang="zh-CN" altLang="en-US" sz="2000" b="1" dirty="0">
                  <a:solidFill>
                    <a:srgbClr val="FF0000"/>
                  </a:solidFill>
                  <a:cs typeface="+mn-ea"/>
                  <a:sym typeface="+mn-lt"/>
                </a:rPr>
                <a:t>扎实推进高水平对外开放</a:t>
              </a:r>
              <a:r>
                <a:rPr lang="zh-CN" altLang="en-US" sz="2000" dirty="0">
                  <a:cs typeface="+mn-ea"/>
                  <a:sym typeface="+mn-lt"/>
                </a:rPr>
                <a:t>，既用好全球市场和资源发展自己，又推动世界共同发展</a:t>
              </a:r>
              <a:r>
                <a:rPr lang="zh-CN" altLang="en-US" sz="2000" dirty="0" smtClean="0">
                  <a:cs typeface="+mn-ea"/>
                  <a:sym typeface="+mn-lt"/>
                </a:rPr>
                <a:t>。</a:t>
              </a:r>
              <a:endParaRPr lang="en-US" altLang="zh-CN" sz="2000" dirty="0" smtClean="0">
                <a:cs typeface="+mn-ea"/>
                <a:sym typeface="+mn-lt"/>
              </a:endParaRPr>
            </a:p>
            <a:p>
              <a:pPr marL="342900" indent="-342900">
                <a:lnSpc>
                  <a:spcPct val="130000"/>
                </a:lnSpc>
                <a:buFont typeface="Wingdings" panose="05000000000000000000" pitchFamily="2" charset="2"/>
                <a:buChar char="ü"/>
              </a:pPr>
              <a:r>
                <a:rPr lang="zh-CN" altLang="en-US" sz="2000" dirty="0" smtClean="0">
                  <a:cs typeface="+mn-ea"/>
                  <a:sym typeface="+mn-lt"/>
                </a:rPr>
                <a:t>我们</a:t>
              </a:r>
              <a:r>
                <a:rPr lang="zh-CN" altLang="en-US" sz="2000" dirty="0">
                  <a:cs typeface="+mn-ea"/>
                  <a:sym typeface="+mn-lt"/>
                </a:rPr>
                <a:t>要</a:t>
              </a:r>
              <a:r>
                <a:rPr lang="zh-CN" altLang="en-US" sz="2000" b="1" dirty="0">
                  <a:solidFill>
                    <a:srgbClr val="FF0000"/>
                  </a:solidFill>
                  <a:cs typeface="+mn-ea"/>
                  <a:sym typeface="+mn-lt"/>
                </a:rPr>
                <a:t>高举和平、发展、合作、共赢旗帜</a:t>
              </a:r>
              <a:r>
                <a:rPr lang="zh-CN" altLang="en-US" sz="2000" dirty="0">
                  <a:cs typeface="+mn-ea"/>
                  <a:sym typeface="+mn-lt"/>
                </a:rPr>
                <a:t>，始终站在历史正确一边，践行真正的多边主义，践行全人类共同价值，积极参与全球治理体系改革和建设，推动建设开放型世界经济，推动落实全球发展倡议、全球安全倡议，为世界和平发展增加更多稳定性和正能量，为我国发展营造良好国际环境。</a:t>
              </a: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60965218-2E53-44FD-ADA0-DB90F4FE8119}"/>
                </a:ext>
              </a:extLst>
            </p:cNvPr>
            <p:cNvSpPr/>
            <p:nvPr/>
          </p:nvSpPr>
          <p:spPr>
            <a:xfrm>
              <a:off x="688561" y="3808322"/>
              <a:ext cx="10643054" cy="2511455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0" name="组合 9">
            <a:extLst>
              <a:ext uri="{FF2B5EF4-FFF2-40B4-BE49-F238E27FC236}">
                <a16:creationId xmlns:a16="http://schemas.microsoft.com/office/drawing/2014/main" id="{231307AD-CEAC-46F4-865D-A65752640A42}"/>
              </a:ext>
            </a:extLst>
          </p:cNvPr>
          <p:cNvGrpSpPr/>
          <p:nvPr/>
        </p:nvGrpSpPr>
        <p:grpSpPr bwMode="auto">
          <a:xfrm>
            <a:off x="1409223" y="401883"/>
            <a:ext cx="4543425" cy="460375"/>
            <a:chOff x="632293" y="1140767"/>
            <a:chExt cx="4542817" cy="461665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812A2ACF-3380-481B-9516-11CBBCD03E46}"/>
                </a:ext>
              </a:extLst>
            </p:cNvPr>
            <p:cNvSpPr/>
            <p:nvPr/>
          </p:nvSpPr>
          <p:spPr>
            <a:xfrm>
              <a:off x="632293" y="1158278"/>
              <a:ext cx="126983" cy="42664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88B92A75-DF5C-4FAE-8292-AE96E8995C4E}"/>
                </a:ext>
              </a:extLst>
            </p:cNvPr>
            <p:cNvSpPr txBox="1"/>
            <p:nvPr/>
          </p:nvSpPr>
          <p:spPr>
            <a:xfrm>
              <a:off x="846577" y="1140767"/>
              <a:ext cx="4328533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spc="300" dirty="0">
                  <a:solidFill>
                    <a:srgbClr val="C00000"/>
                  </a:solidFill>
                  <a:cs typeface="+mn-ea"/>
                  <a:sym typeface="+mn-lt"/>
                </a:rPr>
                <a:t>主要做法和成效</a:t>
              </a:r>
            </a:p>
          </p:txBody>
        </p:sp>
      </p:grpSp>
      <p:cxnSp>
        <p:nvCxnSpPr>
          <p:cNvPr id="29" name="直接连接符 28"/>
          <p:cNvCxnSpPr>
            <a:stCxn id="27" idx="2"/>
          </p:cNvCxnSpPr>
          <p:nvPr/>
        </p:nvCxnSpPr>
        <p:spPr>
          <a:xfrm>
            <a:off x="1472723" y="844795"/>
            <a:ext cx="10719277" cy="22134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图片 29">
            <a:extLst>
              <a:ext uri="{FF2B5EF4-FFF2-40B4-BE49-F238E27FC236}">
                <a16:creationId xmlns:a16="http://schemas.microsoft.com/office/drawing/2014/main" id="{88A4AC53-B244-4A37-BB2E-CF4366CAAA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4700" y="333233"/>
            <a:ext cx="860703" cy="511562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1DADB8CE-702A-4576-AFC9-A1A49ABC58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91" y="5546311"/>
            <a:ext cx="435485" cy="487315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1623536" y="5633516"/>
            <a:ext cx="5292994" cy="400110"/>
          </a:xfrm>
          <a:prstGeom prst="rect">
            <a:avLst/>
          </a:prstGeom>
          <a:noFill/>
          <a:ln w="28575">
            <a:solidFill>
              <a:schemeClr val="accent4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中国的发展惠及世界，中国的发展离不开世界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0483" y="4751795"/>
            <a:ext cx="3217013" cy="1958357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33" name="PA-10221"/>
          <p:cNvSpPr/>
          <p:nvPr>
            <p:custDataLst>
              <p:tags r:id="rId1"/>
            </p:custDataLst>
          </p:nvPr>
        </p:nvSpPr>
        <p:spPr>
          <a:xfrm>
            <a:off x="0" y="6664133"/>
            <a:ext cx="12192000" cy="19386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713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E0F5E1DD-11D4-451C-B9F1-E79D9FB72760}"/>
              </a:ext>
            </a:extLst>
          </p:cNvPr>
          <p:cNvGrpSpPr/>
          <p:nvPr/>
        </p:nvGrpSpPr>
        <p:grpSpPr>
          <a:xfrm>
            <a:off x="496833" y="1546520"/>
            <a:ext cx="617167" cy="601521"/>
            <a:chOff x="481593" y="1889760"/>
            <a:chExt cx="966207" cy="934534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B0634D82-37E4-462A-A5C2-D91DA162C8B3}"/>
                </a:ext>
              </a:extLst>
            </p:cNvPr>
            <p:cNvSpPr/>
            <p:nvPr/>
          </p:nvSpPr>
          <p:spPr>
            <a:xfrm>
              <a:off x="481593" y="1889760"/>
              <a:ext cx="966207" cy="934534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cs typeface="+mn-ea"/>
                <a:sym typeface="+mn-lt"/>
              </a:endParaRPr>
            </a:p>
          </p:txBody>
        </p: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44E4CB77-DB5F-4B45-AAFA-9E64BB3C07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061" y="2038553"/>
              <a:ext cx="719269" cy="636947"/>
            </a:xfrm>
            <a:prstGeom prst="rect">
              <a:avLst/>
            </a:prstGeom>
          </p:spPr>
        </p:pic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id="{939EC793-E594-4859-9D64-4191AFE8A930}"/>
              </a:ext>
            </a:extLst>
          </p:cNvPr>
          <p:cNvSpPr txBox="1"/>
          <p:nvPr/>
        </p:nvSpPr>
        <p:spPr>
          <a:xfrm>
            <a:off x="1113999" y="2588661"/>
            <a:ext cx="779934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zh-CN" altLang="en-US" sz="2000" spc="30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推进强国建设，</a:t>
            </a:r>
            <a:r>
              <a:rPr lang="zh-CN" altLang="en-US" sz="2000" b="1" spc="3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必须坚持中国共产党领导和党中央集中统一领导，切实加强党的建设</a:t>
            </a:r>
            <a:r>
              <a:rPr lang="zh-CN" altLang="en-US" sz="2000" spc="300" dirty="0" smtClean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。</a:t>
            </a:r>
            <a:endParaRPr lang="en-US" altLang="zh-CN" sz="2000" spc="300" dirty="0" smtClean="0"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zh-CN" altLang="en-US" sz="2000" spc="300" dirty="0" smtClean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要</a:t>
            </a:r>
            <a:r>
              <a:rPr lang="zh-CN" altLang="en-US" sz="2000" spc="30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时刻保持解决大党独有难题的清醒和坚定，勇于</a:t>
            </a:r>
            <a:r>
              <a:rPr lang="zh-CN" altLang="en-US" sz="2000" b="1" spc="3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自我革命</a:t>
            </a:r>
            <a:r>
              <a:rPr lang="zh-CN" altLang="en-US" sz="2000" spc="30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，一刻不停</a:t>
            </a:r>
            <a:r>
              <a:rPr lang="zh-CN" altLang="en-US" sz="2000" b="1" spc="3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全面从严治党</a:t>
            </a:r>
            <a:r>
              <a:rPr lang="zh-CN" altLang="en-US" sz="2000" spc="30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，坚定不移</a:t>
            </a:r>
            <a:r>
              <a:rPr lang="zh-CN" altLang="en-US" sz="2000" b="1" spc="3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反对腐败</a:t>
            </a:r>
            <a:r>
              <a:rPr lang="zh-CN" altLang="en-US" sz="2000" spc="30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，始终保持党的</a:t>
            </a:r>
            <a:r>
              <a:rPr lang="zh-CN" altLang="en-US" sz="2000" b="1" spc="3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团结统一</a:t>
            </a:r>
            <a:r>
              <a:rPr lang="zh-CN" altLang="en-US" sz="2000" spc="30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，确保党永远不变质、不变色、不变味，为强国建设、民族复兴提供坚强保证。</a:t>
            </a: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B701C131-34AB-4EFE-86D5-BCB8D28788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387839" y="1674684"/>
            <a:ext cx="2431042" cy="4953128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9614E3DB-189A-4356-8F0B-9E4DB47483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3025" y="5786942"/>
            <a:ext cx="12225024" cy="1071058"/>
          </a:xfrm>
          <a:prstGeom prst="rect">
            <a:avLst/>
          </a:prstGeom>
        </p:spPr>
      </p:pic>
      <p:grpSp>
        <p:nvGrpSpPr>
          <p:cNvPr id="20" name="组合 9">
            <a:extLst>
              <a:ext uri="{FF2B5EF4-FFF2-40B4-BE49-F238E27FC236}">
                <a16:creationId xmlns:a16="http://schemas.microsoft.com/office/drawing/2014/main" id="{231307AD-CEAC-46F4-865D-A65752640A42}"/>
              </a:ext>
            </a:extLst>
          </p:cNvPr>
          <p:cNvGrpSpPr/>
          <p:nvPr/>
        </p:nvGrpSpPr>
        <p:grpSpPr bwMode="auto">
          <a:xfrm>
            <a:off x="1409223" y="401882"/>
            <a:ext cx="5362279" cy="461665"/>
            <a:chOff x="632293" y="1140767"/>
            <a:chExt cx="5361561" cy="462959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812A2ACF-3380-481B-9516-11CBBCD03E46}"/>
                </a:ext>
              </a:extLst>
            </p:cNvPr>
            <p:cNvSpPr/>
            <p:nvPr/>
          </p:nvSpPr>
          <p:spPr>
            <a:xfrm>
              <a:off x="632293" y="1158278"/>
              <a:ext cx="126983" cy="42664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88B92A75-DF5C-4FAE-8292-AE96E8995C4E}"/>
                </a:ext>
              </a:extLst>
            </p:cNvPr>
            <p:cNvSpPr txBox="1"/>
            <p:nvPr/>
          </p:nvSpPr>
          <p:spPr>
            <a:xfrm>
              <a:off x="846576" y="1140767"/>
              <a:ext cx="5147278" cy="4629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spc="300" dirty="0">
                  <a:solidFill>
                    <a:srgbClr val="C00000"/>
                  </a:solidFill>
                  <a:cs typeface="+mn-ea"/>
                  <a:sym typeface="+mn-lt"/>
                </a:rPr>
                <a:t>治国必先治党，党兴才能国强</a:t>
              </a:r>
            </a:p>
          </p:txBody>
        </p:sp>
      </p:grpSp>
      <p:cxnSp>
        <p:nvCxnSpPr>
          <p:cNvPr id="23" name="直接连接符 22"/>
          <p:cNvCxnSpPr>
            <a:stCxn id="21" idx="2"/>
          </p:cNvCxnSpPr>
          <p:nvPr/>
        </p:nvCxnSpPr>
        <p:spPr>
          <a:xfrm>
            <a:off x="1472723" y="844795"/>
            <a:ext cx="10719277" cy="22134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图片 24">
            <a:extLst>
              <a:ext uri="{FF2B5EF4-FFF2-40B4-BE49-F238E27FC236}">
                <a16:creationId xmlns:a16="http://schemas.microsoft.com/office/drawing/2014/main" id="{88A4AC53-B244-4A37-BB2E-CF4366CAAA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4700" y="333233"/>
            <a:ext cx="860703" cy="51156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136633" y="4957052"/>
            <a:ext cx="7422481" cy="1015663"/>
          </a:xfrm>
          <a:prstGeom prst="rect">
            <a:avLst/>
          </a:prstGeom>
          <a:ln w="28575">
            <a:solidFill>
              <a:srgbClr val="C00000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我们</a:t>
            </a:r>
            <a:r>
              <a:rPr lang="zh-CN" altLang="en-US" sz="2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要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只争朝夕</a:t>
            </a:r>
            <a:r>
              <a:rPr lang="zh-CN" altLang="en-US" sz="2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坚定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历史自信</a:t>
            </a:r>
            <a:r>
              <a:rPr lang="zh-CN" altLang="en-US" sz="2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，增强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历史主动</a:t>
            </a:r>
            <a:r>
              <a:rPr lang="zh-CN" altLang="en-US" sz="2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，坚持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守正创新</a:t>
            </a:r>
            <a:r>
              <a:rPr lang="zh-CN" altLang="en-US" sz="2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，保持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战略定力</a:t>
            </a:r>
            <a:r>
              <a:rPr lang="zh-CN" altLang="en-US" sz="2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，发扬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斗争精神</a:t>
            </a:r>
            <a:r>
              <a:rPr lang="zh-CN" altLang="en-US" sz="2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，勇于攻坚克难，不断为强国建设、民族复兴伟业添砖加瓦、增光添彩！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812A2ACF-3380-481B-9516-11CBBCD03E46}"/>
              </a:ext>
            </a:extLst>
          </p:cNvPr>
          <p:cNvSpPr/>
          <p:nvPr/>
        </p:nvSpPr>
        <p:spPr bwMode="auto">
          <a:xfrm>
            <a:off x="1239434" y="2148041"/>
            <a:ext cx="7072543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25507" y="1661171"/>
            <a:ext cx="73003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强国建设、民族复兴的宏伟目标令人鼓舞，催人奋进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26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z32uvvj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1043</Words>
  <Application>Microsoft Office PowerPoint</Application>
  <PresentationFormat>宽屏</PresentationFormat>
  <Paragraphs>52</Paragraphs>
  <Slides>10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21" baseType="lpstr">
      <vt:lpstr>等线</vt:lpstr>
      <vt:lpstr>黑体</vt:lpstr>
      <vt:lpstr>思源黑体 CN Heavy</vt:lpstr>
      <vt:lpstr>思源黑体 Light</vt:lpstr>
      <vt:lpstr>宋体</vt:lpstr>
      <vt:lpstr>微软雅黑</vt:lpstr>
      <vt:lpstr>Arial</vt:lpstr>
      <vt:lpstr>Calibri</vt:lpstr>
      <vt:lpstr>Wingdings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百年党史</dc:title>
  <dc:creator>第一PPT</dc:creator>
  <cp:keywords>www.1ppt.com</cp:keywords>
  <dc:description>www.1ppt.com</dc:description>
  <cp:lastModifiedBy>琦琦公主</cp:lastModifiedBy>
  <cp:revision>274</cp:revision>
  <dcterms:created xsi:type="dcterms:W3CDTF">2021-03-10T15:51:12Z</dcterms:created>
  <dcterms:modified xsi:type="dcterms:W3CDTF">2023-03-14T03:32:44Z</dcterms:modified>
</cp:coreProperties>
</file>